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68" r:id="rId3"/>
    <p:sldId id="256" r:id="rId4"/>
    <p:sldId id="257" r:id="rId5"/>
    <p:sldId id="261" r:id="rId6"/>
    <p:sldId id="259" r:id="rId7"/>
    <p:sldId id="260" r:id="rId8"/>
    <p:sldId id="262" r:id="rId9"/>
    <p:sldId id="263" r:id="rId10"/>
    <p:sldId id="269" r:id="rId11"/>
    <p:sldId id="265" r:id="rId12"/>
    <p:sldId id="266" r:id="rId13"/>
    <p:sldId id="267" r:id="rId14"/>
    <p:sldId id="264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196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E1EDA-8107-40C5-B91D-259C1EA45ABA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C5D8AD-243C-4EF3-98BF-072775F786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041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C5D8AD-243C-4EF3-98BF-072775F7860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64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57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785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1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15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12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12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269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63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472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21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113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73AE2-AC48-4B35-8761-7148152006C5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B5DAA-7329-4F57-AA77-B7A0B8D950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9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mc/articles/PMC3203794/#r25" TargetMode="External"/><Relationship Id="rId13" Type="http://schemas.openxmlformats.org/officeDocument/2006/relationships/hyperlink" Target="http://www.ncbi.nlm.nih.gov/pubmed/?term=Crombie%20A%5bauth%5d" TargetMode="External"/><Relationship Id="rId3" Type="http://schemas.openxmlformats.org/officeDocument/2006/relationships/hyperlink" Target="http://www.ncbi.nlm.nih.gov/pmc/articles/PMC3203794/#r19" TargetMode="External"/><Relationship Id="rId7" Type="http://schemas.openxmlformats.org/officeDocument/2006/relationships/hyperlink" Target="http://www.ncbi.nlm.nih.gov/pmc/articles/PMC3203794/#r24" TargetMode="External"/><Relationship Id="rId12" Type="http://schemas.openxmlformats.org/officeDocument/2006/relationships/hyperlink" Target="http://www.ncbi.nlm.nih.gov/pubmed/?term=Patel%20NA%5bauth%5d" TargetMode="External"/><Relationship Id="rId2" Type="http://schemas.openxmlformats.org/officeDocument/2006/relationships/hyperlink" Target="http://www.ncbi.nlm.nih.gov/pmc/articles/PMC3203794/#r1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ncbi.nlm.nih.gov/pmc/articles/PMC3203794/#r23" TargetMode="External"/><Relationship Id="rId11" Type="http://schemas.openxmlformats.org/officeDocument/2006/relationships/hyperlink" Target="http://www.ncbi.nlm.nih.gov/pubmed/?term=Chen%20Y%5bauth%5d" TargetMode="External"/><Relationship Id="rId5" Type="http://schemas.openxmlformats.org/officeDocument/2006/relationships/hyperlink" Target="http://www.ncbi.nlm.nih.gov/pmc/articles/PMC3203794/#r22" TargetMode="External"/><Relationship Id="rId15" Type="http://schemas.openxmlformats.org/officeDocument/2006/relationships/hyperlink" Target="http://www.ncbi.nlm.nih.gov/pubmed/?term=Murrell%20JC%5bauth%5d" TargetMode="External"/><Relationship Id="rId10" Type="http://schemas.openxmlformats.org/officeDocument/2006/relationships/hyperlink" Target="http://www.ncbi.nlm.nih.gov/pmc/articles/PMC3203794/#r28" TargetMode="External"/><Relationship Id="rId4" Type="http://schemas.openxmlformats.org/officeDocument/2006/relationships/hyperlink" Target="http://www.ncbi.nlm.nih.gov/pmc/articles/PMC3203794/#r21" TargetMode="External"/><Relationship Id="rId9" Type="http://schemas.openxmlformats.org/officeDocument/2006/relationships/hyperlink" Target="http://www.ncbi.nlm.nih.gov/pmc/articles/PMC3203794/#r26" TargetMode="External"/><Relationship Id="rId14" Type="http://schemas.openxmlformats.org/officeDocument/2006/relationships/hyperlink" Target="http://www.ncbi.nlm.nih.gov/pubmed/?term=Scrivens%20JH%5bauth%5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868593"/>
            <a:ext cx="79928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Methylated amine compounds, including TMA, are ubiquitous in the environment—for example, as end products of protein putrefaction (</a:t>
            </a:r>
            <a:r>
              <a:rPr lang="en-GB" sz="1600" dirty="0">
                <a:hlinkClick r:id="rId2"/>
              </a:rPr>
              <a:t>18</a:t>
            </a:r>
            <a:r>
              <a:rPr lang="en-GB" sz="1600" dirty="0"/>
              <a:t>). In the marine environment, methylated amines are released as a result of degradation of quaternary amine </a:t>
            </a:r>
            <a:r>
              <a:rPr lang="en-GB" sz="1600" dirty="0" err="1"/>
              <a:t>osmoregulators</a:t>
            </a:r>
            <a:r>
              <a:rPr lang="en-GB" sz="1600" dirty="0"/>
              <a:t>, such as glycine </a:t>
            </a:r>
            <a:r>
              <a:rPr lang="en-GB" sz="1600" dirty="0" err="1"/>
              <a:t>betaine</a:t>
            </a:r>
            <a:r>
              <a:rPr lang="en-GB" sz="1600" dirty="0"/>
              <a:t>, which are used by marine organisms to counteract water stress (</a:t>
            </a:r>
            <a:r>
              <a:rPr lang="en-GB" sz="1600" dirty="0">
                <a:hlinkClick r:id="rId3"/>
              </a:rPr>
              <a:t>19</a:t>
            </a:r>
            <a:r>
              <a:rPr lang="en-GB" sz="1600" dirty="0"/>
              <a:t>–</a:t>
            </a:r>
            <a:r>
              <a:rPr lang="en-GB" sz="1600" dirty="0">
                <a:hlinkClick r:id="rId4"/>
              </a:rPr>
              <a:t>21</a:t>
            </a:r>
            <a:r>
              <a:rPr lang="en-GB" sz="1600" dirty="0"/>
              <a:t>). Once released into the environment, methylated amines can be used by microorganisms as a C or N source. In fact, in the oceans, methylated amines represent a significant pool of C and N, and standing concentrations up to hundreds of </a:t>
            </a:r>
            <a:r>
              <a:rPr lang="en-GB" sz="1600" dirty="0" err="1"/>
              <a:t>nanomolar</a:t>
            </a:r>
            <a:r>
              <a:rPr lang="en-GB" sz="1600" dirty="0"/>
              <a:t> and </a:t>
            </a:r>
            <a:r>
              <a:rPr lang="en-GB" sz="1600" dirty="0" err="1"/>
              <a:t>micromolar</a:t>
            </a:r>
            <a:r>
              <a:rPr lang="en-GB" sz="1600" dirty="0"/>
              <a:t> have been reported in the water column (</a:t>
            </a:r>
            <a:r>
              <a:rPr lang="en-GB" sz="1600" dirty="0">
                <a:hlinkClick r:id="rId5"/>
              </a:rPr>
              <a:t>22</a:t>
            </a:r>
            <a:r>
              <a:rPr lang="en-GB" sz="1600" dirty="0"/>
              <a:t>, </a:t>
            </a:r>
            <a:r>
              <a:rPr lang="en-GB" sz="1600" dirty="0">
                <a:hlinkClick r:id="rId6"/>
              </a:rPr>
              <a:t>23</a:t>
            </a:r>
            <a:r>
              <a:rPr lang="en-GB" sz="1600" dirty="0"/>
              <a:t>) and sediment pore water (</a:t>
            </a:r>
            <a:r>
              <a:rPr lang="en-GB" sz="1600" dirty="0">
                <a:hlinkClick r:id="rId7"/>
              </a:rPr>
              <a:t>24</a:t>
            </a:r>
            <a:r>
              <a:rPr lang="en-GB" sz="1600" dirty="0"/>
              <a:t>, </a:t>
            </a:r>
            <a:r>
              <a:rPr lang="en-GB" sz="1600" dirty="0">
                <a:hlinkClick r:id="rId8"/>
              </a:rPr>
              <a:t>25</a:t>
            </a:r>
            <a:r>
              <a:rPr lang="en-GB" sz="1600" dirty="0"/>
              <a:t>), respectively. In addition to being involved in biogeochemical cycles of C and N, recent studies also suggest that methylated amines have the potential to affect global climate, being precursors of aerosol formation in the upper atmosphere (</a:t>
            </a:r>
            <a:r>
              <a:rPr lang="en-GB" sz="1600" dirty="0">
                <a:hlinkClick r:id="rId9"/>
              </a:rPr>
              <a:t>26</a:t>
            </a:r>
            <a:r>
              <a:rPr lang="en-GB" sz="1600" dirty="0"/>
              <a:t>–</a:t>
            </a:r>
            <a:r>
              <a:rPr lang="en-GB" sz="1600" dirty="0">
                <a:hlinkClick r:id="rId10"/>
              </a:rPr>
              <a:t>28</a:t>
            </a:r>
            <a:endParaRPr lang="en-GB" sz="1600" dirty="0"/>
          </a:p>
        </p:txBody>
      </p:sp>
      <p:sp>
        <p:nvSpPr>
          <p:cNvPr id="3" name="Rectangle 2"/>
          <p:cNvSpPr/>
          <p:nvPr/>
        </p:nvSpPr>
        <p:spPr>
          <a:xfrm>
            <a:off x="755576" y="476672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Oxidation of methylated amines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696" y="2060848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Metabolism involves </a:t>
            </a:r>
            <a:r>
              <a:rPr lang="en-GB" sz="1600" dirty="0" err="1" smtClean="0"/>
              <a:t>demethylation</a:t>
            </a:r>
            <a:r>
              <a:rPr lang="en-GB" sz="1600" dirty="0" smtClean="0"/>
              <a:t> which always occurs at the same time as an oxidation.  One methyl group is removed at a time, the C1 unit being removed as formaldehyde</a:t>
            </a:r>
            <a:r>
              <a:rPr lang="en-GB" sz="1600" dirty="0" smtClean="0"/>
              <a:t>.</a:t>
            </a:r>
            <a:endParaRPr lang="en-GB" sz="1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9552" y="1052736"/>
            <a:ext cx="7632848" cy="853063"/>
            <a:chOff x="539552" y="1052736"/>
            <a:chExt cx="7632848" cy="853063"/>
          </a:xfrm>
        </p:grpSpPr>
        <p:sp>
          <p:nvSpPr>
            <p:cNvPr id="4" name="Rectangle 3"/>
            <p:cNvSpPr/>
            <p:nvPr/>
          </p:nvSpPr>
          <p:spPr>
            <a:xfrm>
              <a:off x="3303712" y="1052736"/>
              <a:ext cx="11521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(</a:t>
              </a:r>
              <a:r>
                <a:rPr lang="en-GB" dirty="0" smtClean="0"/>
                <a:t>CH</a:t>
              </a:r>
              <a:r>
                <a:rPr lang="en-GB" b="1" baseline="-25000" dirty="0" smtClean="0"/>
                <a:t>3 </a:t>
              </a:r>
              <a:r>
                <a:rPr lang="en-GB" dirty="0" smtClean="0"/>
                <a:t>)</a:t>
              </a:r>
              <a:r>
                <a:rPr lang="en-GB" baseline="-25000" dirty="0" smtClean="0"/>
                <a:t>2</a:t>
              </a:r>
              <a:r>
                <a:rPr lang="en-GB" dirty="0" smtClean="0"/>
                <a:t>NH</a:t>
              </a:r>
              <a:endParaRPr lang="en-GB" baseline="-250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868144" y="1052736"/>
              <a:ext cx="5565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NH</a:t>
              </a:r>
              <a:r>
                <a:rPr lang="en-GB" b="1" baseline="-25000" dirty="0" smtClean="0"/>
                <a:t>3</a:t>
              </a:r>
              <a:endParaRPr lang="en-GB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660232" y="1052736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/>
                <a:t>HCHO</a:t>
              </a:r>
              <a:endParaRPr lang="en-GB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44008" y="1052736"/>
              <a:ext cx="9028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/>
                <a:t>CH</a:t>
              </a:r>
              <a:r>
                <a:rPr lang="en-GB" b="1" baseline="-25000" dirty="0"/>
                <a:t>3</a:t>
              </a:r>
              <a:r>
                <a:rPr lang="en-GB" dirty="0"/>
                <a:t>NH</a:t>
              </a:r>
              <a:r>
                <a:rPr lang="en-GB" b="1" baseline="-25000" dirty="0"/>
                <a:t>2</a:t>
              </a:r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123728" y="1052736"/>
              <a:ext cx="11521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(</a:t>
              </a:r>
              <a:r>
                <a:rPr lang="en-GB" dirty="0" smtClean="0"/>
                <a:t>CH</a:t>
              </a:r>
              <a:r>
                <a:rPr lang="en-GB" b="1" baseline="-25000" dirty="0" smtClean="0"/>
                <a:t>3 </a:t>
              </a:r>
              <a:r>
                <a:rPr lang="en-GB" dirty="0" smtClean="0"/>
                <a:t>)</a:t>
              </a:r>
              <a:r>
                <a:rPr lang="en-GB" b="1" baseline="-25000" dirty="0" smtClean="0"/>
                <a:t>3</a:t>
              </a:r>
              <a:r>
                <a:rPr lang="en-GB" dirty="0" smtClean="0"/>
                <a:t>N</a:t>
              </a:r>
              <a:endParaRPr lang="en-GB" baseline="-250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57784" y="1062524"/>
              <a:ext cx="11521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(</a:t>
              </a:r>
              <a:r>
                <a:rPr lang="en-GB" dirty="0" smtClean="0"/>
                <a:t>CH</a:t>
              </a:r>
              <a:r>
                <a:rPr lang="en-GB" b="1" baseline="-25000" dirty="0" smtClean="0"/>
                <a:t>3 </a:t>
              </a:r>
              <a:r>
                <a:rPr lang="en-GB" dirty="0" smtClean="0"/>
                <a:t>)</a:t>
              </a:r>
              <a:r>
                <a:rPr lang="en-GB" b="1" baseline="-25000" dirty="0" smtClean="0"/>
                <a:t>4</a:t>
              </a:r>
              <a:r>
                <a:rPr lang="en-GB" dirty="0" smtClean="0"/>
                <a:t>N</a:t>
              </a:r>
              <a:r>
                <a:rPr lang="en-GB" b="1" baseline="30000" dirty="0"/>
                <a:t>+</a:t>
              </a:r>
              <a:endParaRPr lang="en-GB" b="1" baseline="-25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9552" y="1628800"/>
              <a:ext cx="76328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err="1" smtClean="0"/>
                <a:t>Tetramethylammonium</a:t>
              </a:r>
              <a:r>
                <a:rPr lang="en-GB" sz="1200" dirty="0" smtClean="0"/>
                <a:t>   </a:t>
              </a:r>
              <a:r>
                <a:rPr lang="en-GB" sz="1200" dirty="0" err="1" smtClean="0"/>
                <a:t>Trimethylamine</a:t>
              </a:r>
              <a:r>
                <a:rPr lang="en-GB" sz="1200" dirty="0" smtClean="0"/>
                <a:t>       </a:t>
              </a:r>
              <a:r>
                <a:rPr lang="en-GB" sz="1200" dirty="0" err="1" smtClean="0"/>
                <a:t>Dimethylamine</a:t>
              </a:r>
              <a:r>
                <a:rPr lang="en-GB" sz="1200" dirty="0" smtClean="0"/>
                <a:t>           Methylamine        Ammonia     Formaldehyde</a:t>
              </a:r>
              <a:endParaRPr lang="en-GB" sz="12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47564" y="3140968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Methylated amines in the marine environment: </a:t>
            </a:r>
            <a:r>
              <a:rPr lang="en-GB" sz="1600" dirty="0"/>
              <a:t>Quote from  </a:t>
            </a:r>
            <a:r>
              <a:rPr lang="en-GB" sz="1600" dirty="0">
                <a:hlinkClick r:id="rId11"/>
              </a:rPr>
              <a:t>Yin Chen</a:t>
            </a:r>
            <a:r>
              <a:rPr lang="en-GB" sz="1600" dirty="0"/>
              <a:t>,</a:t>
            </a:r>
            <a:r>
              <a:rPr lang="en-GB" sz="1600" baseline="30000" dirty="0"/>
              <a:t>1</a:t>
            </a:r>
            <a:r>
              <a:rPr lang="en-GB" sz="1600" dirty="0"/>
              <a:t> </a:t>
            </a:r>
            <a:r>
              <a:rPr lang="en-GB" sz="1600" dirty="0" err="1">
                <a:hlinkClick r:id="rId12"/>
              </a:rPr>
              <a:t>Nisha</a:t>
            </a:r>
            <a:r>
              <a:rPr lang="en-GB" sz="1600" dirty="0">
                <a:hlinkClick r:id="rId12"/>
              </a:rPr>
              <a:t> A. Patel</a:t>
            </a:r>
            <a:r>
              <a:rPr lang="en-GB" sz="1600" dirty="0"/>
              <a:t>, </a:t>
            </a:r>
            <a:r>
              <a:rPr lang="en-GB" sz="1600" dirty="0">
                <a:hlinkClick r:id="rId13"/>
              </a:rPr>
              <a:t>Andrew Crombie</a:t>
            </a:r>
            <a:r>
              <a:rPr lang="en-GB" sz="1600" dirty="0"/>
              <a:t>, </a:t>
            </a:r>
            <a:r>
              <a:rPr lang="en-GB" sz="1600" dirty="0">
                <a:hlinkClick r:id="rId14"/>
              </a:rPr>
              <a:t>James H. </a:t>
            </a:r>
            <a:r>
              <a:rPr lang="en-GB" sz="1600" dirty="0" err="1">
                <a:hlinkClick r:id="rId14"/>
              </a:rPr>
              <a:t>Scrivens</a:t>
            </a:r>
            <a:r>
              <a:rPr lang="en-GB" sz="1600" dirty="0"/>
              <a:t>, and </a:t>
            </a:r>
            <a:r>
              <a:rPr lang="en-GB" sz="1600" dirty="0">
                <a:hlinkClick r:id="rId15"/>
              </a:rPr>
              <a:t>J. Colin </a:t>
            </a:r>
            <a:r>
              <a:rPr lang="en-GB" sz="1600" dirty="0" smtClean="0">
                <a:hlinkClick r:id="rId15"/>
              </a:rPr>
              <a:t>Murrell</a:t>
            </a:r>
            <a:r>
              <a:rPr lang="en-GB" sz="1600" baseline="30000" dirty="0" smtClean="0"/>
              <a:t>1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15719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4" t="14950" r="7841" b="9495"/>
          <a:stretch/>
        </p:blipFill>
        <p:spPr bwMode="auto">
          <a:xfrm>
            <a:off x="398271" y="116632"/>
            <a:ext cx="8021781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337383"/>
            <a:ext cx="325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Oxidation of methylated amines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5373216"/>
            <a:ext cx="84249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(a) </a:t>
            </a:r>
            <a:r>
              <a:rPr lang="en-GB" sz="1400" dirty="0" err="1" smtClean="0"/>
              <a:t>Tetramethylammonium</a:t>
            </a:r>
            <a:r>
              <a:rPr lang="en-GB" sz="1400" dirty="0" smtClean="0"/>
              <a:t> </a:t>
            </a:r>
            <a:r>
              <a:rPr lang="en-GB" sz="1400" dirty="0" err="1" smtClean="0"/>
              <a:t>monooxygenase</a:t>
            </a:r>
            <a:r>
              <a:rPr lang="en-GB" sz="1400" dirty="0"/>
              <a:t>; (b) </a:t>
            </a:r>
            <a:r>
              <a:rPr lang="en-GB" sz="1400" dirty="0" err="1"/>
              <a:t>trimethylamine</a:t>
            </a:r>
            <a:r>
              <a:rPr lang="en-GB" sz="1400" dirty="0"/>
              <a:t> dehydrogenase (in obligate </a:t>
            </a:r>
            <a:r>
              <a:rPr lang="en-GB" sz="1400" dirty="0" err="1"/>
              <a:t>methylotrophs</a:t>
            </a:r>
            <a:r>
              <a:rPr lang="en-GB" sz="1400" dirty="0"/>
              <a:t>); (c) </a:t>
            </a:r>
            <a:r>
              <a:rPr lang="en-GB" sz="1400" dirty="0" err="1"/>
              <a:t>trimethylamine</a:t>
            </a:r>
            <a:r>
              <a:rPr lang="en-GB" sz="1400" dirty="0"/>
              <a:t> </a:t>
            </a:r>
            <a:r>
              <a:rPr lang="en-GB" sz="1400" dirty="0" err="1"/>
              <a:t>monooxygenase</a:t>
            </a:r>
            <a:r>
              <a:rPr lang="en-GB" sz="1400" dirty="0"/>
              <a:t> (in facultative </a:t>
            </a:r>
            <a:r>
              <a:rPr lang="en-GB" sz="1400" dirty="0" err="1"/>
              <a:t>methylotrophs</a:t>
            </a:r>
            <a:r>
              <a:rPr lang="en-GB" sz="1400" dirty="0" smtClean="0"/>
              <a:t>); (</a:t>
            </a:r>
            <a:r>
              <a:rPr lang="en-GB" sz="1400" dirty="0"/>
              <a:t>d) </a:t>
            </a:r>
            <a:r>
              <a:rPr lang="en-GB" sz="1400" dirty="0" err="1"/>
              <a:t>trimethylamine</a:t>
            </a:r>
            <a:r>
              <a:rPr lang="en-GB" sz="1400" dirty="0"/>
              <a:t> TV-oxide </a:t>
            </a:r>
            <a:r>
              <a:rPr lang="en-GB" sz="1400" dirty="0" err="1"/>
              <a:t>demethylase</a:t>
            </a:r>
            <a:r>
              <a:rPr lang="en-GB" sz="1400" dirty="0"/>
              <a:t> (</a:t>
            </a:r>
            <a:r>
              <a:rPr lang="en-GB" sz="1400" dirty="0" err="1"/>
              <a:t>aldolase</a:t>
            </a:r>
            <a:r>
              <a:rPr lang="en-GB" sz="1400" dirty="0"/>
              <a:t>); (e) </a:t>
            </a:r>
            <a:r>
              <a:rPr lang="en-GB" sz="1400" dirty="0" err="1"/>
              <a:t>dimethylamine</a:t>
            </a:r>
            <a:r>
              <a:rPr lang="en-GB" sz="1400" dirty="0"/>
              <a:t> </a:t>
            </a:r>
            <a:r>
              <a:rPr lang="en-GB" sz="1400" dirty="0" err="1"/>
              <a:t>monooxygenase</a:t>
            </a:r>
            <a:r>
              <a:rPr lang="en-GB" sz="1400" dirty="0"/>
              <a:t> (all </a:t>
            </a:r>
            <a:r>
              <a:rPr lang="en-GB" sz="1400" dirty="0" err="1"/>
              <a:t>methylotrophs</a:t>
            </a:r>
            <a:r>
              <a:rPr lang="en-GB" sz="1400" dirty="0"/>
              <a:t>); (f) </a:t>
            </a:r>
            <a:r>
              <a:rPr lang="en-GB" sz="1400" dirty="0" err="1"/>
              <a:t>dimethylamine</a:t>
            </a:r>
            <a:r>
              <a:rPr lang="en-GB" sz="1400" dirty="0"/>
              <a:t> dehydrogenase</a:t>
            </a:r>
          </a:p>
          <a:p>
            <a:r>
              <a:rPr lang="en-GB" sz="1400" dirty="0"/>
              <a:t>(anaerobic </a:t>
            </a:r>
            <a:r>
              <a:rPr lang="en-GB" sz="1400" i="1" dirty="0" err="1"/>
              <a:t>Hyphomicrobia</a:t>
            </a:r>
            <a:r>
              <a:rPr lang="en-GB" sz="1400" i="1" dirty="0"/>
              <a:t>); </a:t>
            </a:r>
            <a:r>
              <a:rPr lang="en-GB" sz="1400" dirty="0"/>
              <a:t>(g) amine oxidase (in </a:t>
            </a:r>
            <a:r>
              <a:rPr lang="en-GB" sz="1400" i="1" dirty="0" err="1"/>
              <a:t>Arthrobacter</a:t>
            </a:r>
            <a:r>
              <a:rPr lang="en-GB" sz="1400" i="1" dirty="0"/>
              <a:t> </a:t>
            </a:r>
            <a:r>
              <a:rPr lang="en-GB" sz="1400" dirty="0"/>
              <a:t>and </a:t>
            </a:r>
            <a:r>
              <a:rPr lang="en-GB" sz="1400" dirty="0" err="1"/>
              <a:t>methazotrophic</a:t>
            </a:r>
            <a:r>
              <a:rPr lang="en-GB" sz="1400" dirty="0"/>
              <a:t> yeasts); (h) methylamine dehydrogenase; (</a:t>
            </a:r>
            <a:r>
              <a:rPr lang="en-GB" sz="1400" dirty="0" err="1"/>
              <a:t>i</a:t>
            </a:r>
            <a:r>
              <a:rPr lang="en-GB" sz="1400" dirty="0"/>
              <a:t>) N</a:t>
            </a:r>
            <a:r>
              <a:rPr lang="en-GB" sz="1400" dirty="0" smtClean="0"/>
              <a:t>-</a:t>
            </a:r>
            <a:r>
              <a:rPr lang="en-GB" sz="1400" dirty="0" err="1" smtClean="0"/>
              <a:t>methylglutamate</a:t>
            </a:r>
            <a:r>
              <a:rPr lang="en-GB" sz="1400" dirty="0" smtClean="0"/>
              <a:t> synthase</a:t>
            </a:r>
            <a:r>
              <a:rPr lang="en-GB" sz="1400" dirty="0"/>
              <a:t>; (j) and (k) N</a:t>
            </a:r>
            <a:r>
              <a:rPr lang="en-GB" sz="1400" dirty="0" smtClean="0"/>
              <a:t>-</a:t>
            </a:r>
            <a:r>
              <a:rPr lang="en-GB" sz="1400" dirty="0" err="1" smtClean="0"/>
              <a:t>methylglutamate</a:t>
            </a:r>
            <a:r>
              <a:rPr lang="en-GB" sz="1400" dirty="0" smtClean="0"/>
              <a:t> </a:t>
            </a:r>
            <a:r>
              <a:rPr lang="en-GB" sz="1400" dirty="0"/>
              <a:t>dehydrogenases.</a:t>
            </a:r>
          </a:p>
        </p:txBody>
      </p:sp>
    </p:spTree>
    <p:extLst>
      <p:ext uri="{BB962C8B-B14F-4D97-AF65-F5344CB8AC3E}">
        <p14:creationId xmlns:p14="http://schemas.microsoft.com/office/powerpoint/2010/main" val="59470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7667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Bacterial oxidation of methylated amines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105273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Much of the earlier work on this was done by Bob </a:t>
            </a:r>
            <a:r>
              <a:rPr lang="en-GB" sz="1600" dirty="0" err="1" smtClean="0"/>
              <a:t>Eady</a:t>
            </a:r>
            <a:r>
              <a:rPr lang="en-GB" sz="1600" dirty="0" smtClean="0"/>
              <a:t> in the lab of Peter Large in Hull</a:t>
            </a:r>
            <a:r>
              <a:rPr lang="en-GB" sz="1600" dirty="0"/>
              <a:t> </a:t>
            </a:r>
            <a:r>
              <a:rPr lang="en-GB" sz="1600" dirty="0" smtClean="0"/>
              <a:t>in  </a:t>
            </a:r>
            <a:r>
              <a:rPr lang="en-GB" sz="1600" i="1" dirty="0" smtClean="0"/>
              <a:t>Pseudomonas</a:t>
            </a:r>
            <a:r>
              <a:rPr lang="en-GB" sz="1600" dirty="0" smtClean="0"/>
              <a:t> AM1 (now </a:t>
            </a:r>
            <a:r>
              <a:rPr lang="en-GB" sz="1600" i="1" dirty="0" err="1" smtClean="0"/>
              <a:t>Methylobacterium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extorquens</a:t>
            </a:r>
            <a:r>
              <a:rPr lang="en-GB" sz="1600" i="1" dirty="0" smtClean="0"/>
              <a:t> </a:t>
            </a:r>
            <a:r>
              <a:rPr lang="en-GB" sz="1600" dirty="0" smtClean="0"/>
              <a:t>AM1) which was first isolated on methylamine (AM1 means Airborne Methylamine 1).  1968 - </a:t>
            </a:r>
            <a:endParaRPr lang="en-GB" sz="1600" dirty="0"/>
          </a:p>
          <a:p>
            <a:endParaRPr lang="en-GB" sz="1600" dirty="0" smtClean="0"/>
          </a:p>
          <a:p>
            <a:r>
              <a:rPr lang="en-GB" sz="1600" dirty="0" smtClean="0"/>
              <a:t>He showed that oxidation is catalysed by a dye-linked methylamine dehydrogenase, assayed in a reaction system like methanol dehydrogenase. </a:t>
            </a:r>
            <a:endParaRPr lang="en-GB" sz="16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539552" y="2780928"/>
            <a:ext cx="2592288" cy="1473260"/>
            <a:chOff x="5580112" y="2708920"/>
            <a:chExt cx="2592288" cy="1473260"/>
          </a:xfrm>
        </p:grpSpPr>
        <p:sp>
          <p:nvSpPr>
            <p:cNvPr id="14" name="Rectangle 13"/>
            <p:cNvSpPr/>
            <p:nvPr/>
          </p:nvSpPr>
          <p:spPr>
            <a:xfrm>
              <a:off x="5580112" y="2708920"/>
              <a:ext cx="23762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CH</a:t>
              </a:r>
              <a:r>
                <a:rPr lang="en-GB" b="1" baseline="-25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3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NH</a:t>
              </a:r>
              <a:r>
                <a:rPr lang="en-GB" b="1" baseline="-25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2</a:t>
              </a:r>
              <a:r>
                <a:rPr lang="en-GB" b="1" baseline="30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     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+</a:t>
              </a:r>
              <a:r>
                <a:rPr lang="en-GB" b="1" baseline="30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     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A    + H</a:t>
              </a:r>
              <a:r>
                <a:rPr lang="en-GB" b="1" baseline="-25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2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O</a:t>
              </a:r>
              <a:endParaRPr lang="en-GB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6615227" y="3212976"/>
              <a:ext cx="0" cy="45782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718127" y="3812848"/>
              <a:ext cx="24542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NH</a:t>
              </a:r>
              <a:r>
                <a:rPr lang="en-GB" b="1" baseline="-25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3</a:t>
              </a:r>
              <a:r>
                <a:rPr lang="en-GB" b="1" baseline="30000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     </a:t>
              </a:r>
              <a:r>
                <a:rPr lang="en-GB" b="1" dirty="0">
                  <a:solidFill>
                    <a:prstClr val="black"/>
                  </a:solidFill>
                  <a:ea typeface="Calibri"/>
                  <a:cs typeface="Times New Roman"/>
                </a:rPr>
                <a:t>+</a:t>
              </a:r>
              <a:r>
                <a:rPr lang="en-GB" b="1" baseline="30000" dirty="0">
                  <a:solidFill>
                    <a:prstClr val="black"/>
                  </a:solidFill>
                  <a:ea typeface="Calibri"/>
                  <a:cs typeface="Times New Roman"/>
                </a:rPr>
                <a:t>     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A</a:t>
              </a:r>
              <a:r>
                <a:rPr lang="en-GB" b="1" dirty="0">
                  <a:solidFill>
                    <a:prstClr val="black"/>
                  </a:solidFill>
                  <a:ea typeface="Calibri"/>
                  <a:cs typeface="Times New Roman"/>
                </a:rPr>
                <a:t>H</a:t>
              </a:r>
              <a:r>
                <a:rPr lang="en-GB" b="1" baseline="-25000" dirty="0">
                  <a:solidFill>
                    <a:prstClr val="black"/>
                  </a:solidFill>
                  <a:ea typeface="Calibri"/>
                  <a:cs typeface="Times New Roman"/>
                </a:rPr>
                <a:t>2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    </a:t>
              </a:r>
              <a:r>
                <a:rPr lang="en-GB" b="1" dirty="0">
                  <a:solidFill>
                    <a:prstClr val="black"/>
                  </a:solidFill>
                  <a:ea typeface="Calibri"/>
                  <a:cs typeface="Times New Roman"/>
                </a:rPr>
                <a:t>+ </a:t>
              </a:r>
              <a:r>
                <a:rPr lang="en-GB" b="1" dirty="0" smtClean="0">
                  <a:solidFill>
                    <a:prstClr val="black"/>
                  </a:solidFill>
                  <a:ea typeface="Calibri"/>
                  <a:cs typeface="Times New Roman"/>
                </a:rPr>
                <a:t>HCHO</a:t>
              </a:r>
              <a:endParaRPr lang="en-GB" dirty="0">
                <a:solidFill>
                  <a:prstClr val="black"/>
                </a:solidFill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4417928" y="278092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The prosthetic group of methylamine dehydrogenase is TTQ, tryptophan </a:t>
            </a:r>
            <a:r>
              <a:rPr lang="en-GB" dirty="0" err="1" smtClean="0"/>
              <a:t>tryptophyl</a:t>
            </a:r>
            <a:r>
              <a:rPr lang="en-GB" dirty="0" smtClean="0"/>
              <a:t> </a:t>
            </a:r>
            <a:r>
              <a:rPr lang="en-GB" dirty="0" err="1" smtClean="0"/>
              <a:t>quinone</a:t>
            </a:r>
            <a:r>
              <a:rPr lang="en-GB" dirty="0" smtClean="0"/>
              <a:t>  [McIntire et al 1991]. It is covalently bound, being a modified part of the protein backbone.</a:t>
            </a:r>
          </a:p>
          <a:p>
            <a:endParaRPr lang="en-GB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539552" y="453525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Remarkable fact: </a:t>
            </a:r>
            <a:r>
              <a:rPr lang="en-GB" dirty="0" smtClean="0"/>
              <a:t>the first 2 types of </a:t>
            </a:r>
            <a:r>
              <a:rPr lang="en-GB" dirty="0" err="1" smtClean="0"/>
              <a:t>quinoprotein</a:t>
            </a:r>
            <a:r>
              <a:rPr lang="en-GB" dirty="0" smtClean="0"/>
              <a:t> to be described were both isolated in </a:t>
            </a:r>
            <a:r>
              <a:rPr lang="en-GB" i="1" dirty="0" err="1" smtClean="0"/>
              <a:t>Methylobacterium</a:t>
            </a:r>
            <a:r>
              <a:rPr lang="en-GB" i="1" dirty="0" smtClean="0"/>
              <a:t> </a:t>
            </a:r>
            <a:r>
              <a:rPr lang="en-GB" i="1" dirty="0" err="1" smtClean="0"/>
              <a:t>extorquens</a:t>
            </a:r>
            <a:r>
              <a:rPr lang="en-GB" i="1" dirty="0" smtClean="0"/>
              <a:t> </a:t>
            </a:r>
            <a:r>
              <a:rPr lang="en-GB" dirty="0" smtClean="0"/>
              <a:t>AM1.   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11560" y="5373216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electron acceptor for methylamine dehydrogenase was shown in 1981 by </a:t>
            </a:r>
            <a:r>
              <a:rPr lang="en-GB" dirty="0" err="1"/>
              <a:t>T</a:t>
            </a:r>
            <a:r>
              <a:rPr lang="en-GB" dirty="0" err="1" smtClean="0"/>
              <a:t>obari</a:t>
            </a:r>
            <a:r>
              <a:rPr lang="en-GB" dirty="0" smtClean="0"/>
              <a:t> and Harada to be a blue copper protein called </a:t>
            </a:r>
            <a:r>
              <a:rPr lang="en-GB" dirty="0" err="1" smtClean="0"/>
              <a:t>Amicyanin</a:t>
            </a:r>
            <a:r>
              <a:rPr lang="en-GB" dirty="0" smtClean="0"/>
              <a:t>. This is a </a:t>
            </a:r>
            <a:r>
              <a:rPr lang="en-GB" i="1" dirty="0" smtClean="0"/>
              <a:t>single</a:t>
            </a:r>
            <a:r>
              <a:rPr lang="en-GB" dirty="0"/>
              <a:t> </a:t>
            </a:r>
            <a:r>
              <a:rPr lang="en-GB" i="1" dirty="0" smtClean="0"/>
              <a:t>electron</a:t>
            </a:r>
            <a:r>
              <a:rPr lang="en-GB" dirty="0" smtClean="0"/>
              <a:t> acceptor.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13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3" t="18744" r="3045" b="29662"/>
          <a:stretch/>
        </p:blipFill>
        <p:spPr bwMode="auto">
          <a:xfrm>
            <a:off x="557876" y="3059021"/>
            <a:ext cx="7898296" cy="3538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0844" y="188640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The prosthetic groups of some </a:t>
            </a:r>
            <a:r>
              <a:rPr lang="en-GB" b="1" dirty="0" err="1" smtClean="0">
                <a:solidFill>
                  <a:srgbClr val="FF0000"/>
                </a:solidFill>
              </a:rPr>
              <a:t>Quinoproteins</a:t>
            </a:r>
            <a:endParaRPr lang="en-GB" b="1" dirty="0" smtClean="0">
              <a:solidFill>
                <a:srgbClr val="FF0000"/>
              </a:solidFill>
            </a:endParaRPr>
          </a:p>
          <a:p>
            <a:endParaRPr lang="en-GB" dirty="0" smtClean="0"/>
          </a:p>
          <a:p>
            <a:r>
              <a:rPr lang="en-GB" dirty="0" smtClean="0"/>
              <a:t>The prosthetic group of methanol dehydrogenase is PQQ, </a:t>
            </a:r>
            <a:r>
              <a:rPr lang="en-GB" dirty="0" err="1" smtClean="0"/>
              <a:t>Pyrrolo-quinoline</a:t>
            </a:r>
            <a:r>
              <a:rPr lang="en-GB" dirty="0" smtClean="0"/>
              <a:t> </a:t>
            </a:r>
            <a:r>
              <a:rPr lang="en-GB" dirty="0" err="1" smtClean="0"/>
              <a:t>quinone</a:t>
            </a:r>
            <a:r>
              <a:rPr lang="en-GB" dirty="0" smtClean="0"/>
              <a:t>  [Kennard’s group 1979]</a:t>
            </a:r>
          </a:p>
          <a:p>
            <a:endParaRPr lang="en-GB" dirty="0" smtClean="0"/>
          </a:p>
          <a:p>
            <a:r>
              <a:rPr lang="en-GB" dirty="0" smtClean="0"/>
              <a:t>The prosthetic group of methylamine dehydrogenase is TTQ, tryptophan </a:t>
            </a:r>
            <a:r>
              <a:rPr lang="en-GB" dirty="0" err="1" smtClean="0"/>
              <a:t>tryptophyl</a:t>
            </a:r>
            <a:r>
              <a:rPr lang="en-GB" dirty="0" smtClean="0"/>
              <a:t> </a:t>
            </a:r>
            <a:r>
              <a:rPr lang="en-GB" dirty="0" err="1" smtClean="0"/>
              <a:t>quinone</a:t>
            </a:r>
            <a:r>
              <a:rPr lang="en-GB" dirty="0" smtClean="0"/>
              <a:t>  [McIntire et al 1991</a:t>
            </a:r>
          </a:p>
          <a:p>
            <a:endParaRPr lang="en-GB" dirty="0" smtClean="0"/>
          </a:p>
          <a:p>
            <a:r>
              <a:rPr lang="en-GB" dirty="0" smtClean="0"/>
              <a:t>The prosthetic group of the copper containing amine oxidases is TPQ, </a:t>
            </a:r>
            <a:r>
              <a:rPr lang="en-GB" dirty="0" err="1" smtClean="0"/>
              <a:t>topa-quinone</a:t>
            </a:r>
            <a:r>
              <a:rPr lang="en-GB" dirty="0" smtClean="0"/>
              <a:t> [</a:t>
            </a:r>
            <a:r>
              <a:rPr lang="en-GB" dirty="0" err="1" smtClean="0"/>
              <a:t>Klinman’s</a:t>
            </a:r>
            <a:r>
              <a:rPr lang="en-GB" dirty="0" smtClean="0"/>
              <a:t> group 1990]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7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gi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000" cy="12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pqqttq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98475"/>
            <a:ext cx="7924800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p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4292600"/>
            <a:ext cx="1649413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ltq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076700"/>
            <a:ext cx="2298700" cy="18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547813" y="260350"/>
            <a:ext cx="6265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0066FF"/>
                </a:solidFill>
              </a:rPr>
              <a:t>Prosthetic groups of quinoproteins</a:t>
            </a:r>
            <a:endParaRPr lang="en-US" sz="2800" b="1">
              <a:solidFill>
                <a:srgbClr val="0066FF"/>
              </a:solidFill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971550" y="981075"/>
            <a:ext cx="2087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0066FF"/>
                </a:solidFill>
              </a:rPr>
              <a:t>Dehydrogenases</a:t>
            </a:r>
            <a:endParaRPr lang="en-US" b="1">
              <a:solidFill>
                <a:srgbClr val="0066FF"/>
              </a:solidFill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403350" y="3933825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solidFill>
                  <a:srgbClr val="0066FF"/>
                </a:solidFill>
              </a:rPr>
              <a:t>Oxidases</a:t>
            </a:r>
            <a:endParaRPr lang="en-US" b="1">
              <a:solidFill>
                <a:srgbClr val="0066FF"/>
              </a:solidFill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5148263" y="4076700"/>
            <a:ext cx="3095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[Derived from tryptophan]</a:t>
            </a:r>
            <a:r>
              <a:rPr lang="en-GB"/>
              <a:t> </a:t>
            </a:r>
            <a:endParaRPr lang="en-US"/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195513" y="2781300"/>
            <a:ext cx="86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PQQ</a:t>
            </a:r>
            <a:endParaRPr lang="en-US"/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1547813" y="3141663"/>
            <a:ext cx="25923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Not covalently bound</a:t>
            </a:r>
            <a:endParaRPr lang="en-US" b="1"/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900113" y="6165850"/>
            <a:ext cx="27352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/>
              <a:t>[derived from tyrosine]</a:t>
            </a:r>
            <a:endParaRPr lang="en-US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4932363" y="4581525"/>
            <a:ext cx="3887787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0066FF"/>
                </a:solidFill>
              </a:rPr>
              <a:t>PQQ, pyrroloquinoline quinone  </a:t>
            </a:r>
          </a:p>
          <a:p>
            <a:r>
              <a:rPr lang="en-GB">
                <a:solidFill>
                  <a:srgbClr val="0066FF"/>
                </a:solidFill>
              </a:rPr>
              <a:t>TTQ, Tryptophan tryptophylquinone </a:t>
            </a:r>
          </a:p>
          <a:p>
            <a:r>
              <a:rPr lang="en-GB">
                <a:solidFill>
                  <a:srgbClr val="0066FF"/>
                </a:solidFill>
              </a:rPr>
              <a:t>CTQ, cysteine tryptophylquinone </a:t>
            </a:r>
          </a:p>
          <a:p>
            <a:r>
              <a:rPr lang="en-GB">
                <a:solidFill>
                  <a:srgbClr val="0066FF"/>
                </a:solidFill>
              </a:rPr>
              <a:t>TPQ, Topaquinone </a:t>
            </a:r>
          </a:p>
          <a:p>
            <a:r>
              <a:rPr lang="en-GB">
                <a:solidFill>
                  <a:srgbClr val="0066FF"/>
                </a:solidFill>
              </a:rPr>
              <a:t>LTQ, Lysine tyrosylquinone</a:t>
            </a:r>
            <a:endParaRPr lang="en-US">
              <a:solidFill>
                <a:srgbClr val="0066FF"/>
              </a:solidFill>
            </a:endParaRP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2484438" y="3716338"/>
            <a:ext cx="719137" cy="360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02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820150" cy="692150"/>
          </a:xfrm>
        </p:spPr>
        <p:txBody>
          <a:bodyPr/>
          <a:lstStyle/>
          <a:p>
            <a:pPr eaLnBrk="1" hangingPunct="1"/>
            <a:r>
              <a:rPr lang="en-GB" sz="3200" smtClean="0">
                <a:solidFill>
                  <a:schemeClr val="accent2"/>
                </a:solidFill>
              </a:rPr>
              <a:t>Electron transport during methylamine oxidation</a:t>
            </a:r>
          </a:p>
        </p:txBody>
      </p:sp>
      <p:sp>
        <p:nvSpPr>
          <p:cNvPr id="12291" name="Rectangle 3" descr="Large confetti"/>
          <p:cNvSpPr>
            <a:spLocks noChangeArrowheads="1"/>
          </p:cNvSpPr>
          <p:nvPr/>
        </p:nvSpPr>
        <p:spPr bwMode="auto">
          <a:xfrm>
            <a:off x="1403350" y="1916113"/>
            <a:ext cx="6337300" cy="1152525"/>
          </a:xfrm>
          <a:prstGeom prst="rect">
            <a:avLst/>
          </a:prstGeom>
          <a:pattFill prst="lgConfetti">
            <a:fgClr>
              <a:srgbClr val="DDDDDD"/>
            </a:fgClr>
            <a:bgClr>
              <a:srgbClr val="FFFFFF"/>
            </a:bgClr>
          </a:pattFill>
          <a:ln w="9525">
            <a:pattFill prst="lgConfetti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1403350" y="1916113"/>
            <a:ext cx="6337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1403350" y="3068638"/>
            <a:ext cx="6337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1619250" y="1771650"/>
            <a:ext cx="1439863" cy="1439863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>
                <a:solidFill>
                  <a:srgbClr val="FFFFCC"/>
                </a:solidFill>
              </a:rPr>
              <a:t>NADH</a:t>
            </a:r>
          </a:p>
          <a:p>
            <a:pPr algn="ctr"/>
            <a:r>
              <a:rPr lang="en-GB" sz="1200">
                <a:solidFill>
                  <a:srgbClr val="FFFFCC"/>
                </a:solidFill>
              </a:rPr>
              <a:t>dehydrogenase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4573588" y="1771650"/>
            <a:ext cx="1150937" cy="1439863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6588125" y="1771650"/>
            <a:ext cx="1079500" cy="1512888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>
                <a:solidFill>
                  <a:srgbClr val="FFFFCC"/>
                </a:solidFill>
              </a:rPr>
              <a:t>Oxidase</a:t>
            </a:r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>
            <a:off x="2052638" y="3930650"/>
            <a:ext cx="1079500" cy="108267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/>
              <a:t>MeNDH</a:t>
            </a:r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>
            <a:off x="4140200" y="4140200"/>
            <a:ext cx="792163" cy="7937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1331913" y="5589588"/>
            <a:ext cx="6337300" cy="215900"/>
          </a:xfrm>
          <a:prstGeom prst="rect">
            <a:avLst/>
          </a:prstGeom>
          <a:solidFill>
            <a:srgbClr val="DDDDD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/>
              <a:t>Outer wall</a:t>
            </a:r>
          </a:p>
        </p:txBody>
      </p:sp>
      <p:sp>
        <p:nvSpPr>
          <p:cNvPr id="12300" name="Oval 12"/>
          <p:cNvSpPr>
            <a:spLocks noChangeArrowheads="1"/>
          </p:cNvSpPr>
          <p:nvPr/>
        </p:nvSpPr>
        <p:spPr bwMode="auto">
          <a:xfrm>
            <a:off x="5364163" y="3571875"/>
            <a:ext cx="720725" cy="720725"/>
          </a:xfrm>
          <a:prstGeom prst="ellipse">
            <a:avLst/>
          </a:prstGeom>
          <a:solidFill>
            <a:srgbClr val="E9510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1455738" y="90805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NADH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7164388" y="3429000"/>
            <a:ext cx="1200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Periplasm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995738" y="4941888"/>
            <a:ext cx="1238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Amicyanin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5341938" y="3716338"/>
            <a:ext cx="8143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Cyt c</a:t>
            </a:r>
            <a:r>
              <a:rPr lang="en-GB" baseline="-25000"/>
              <a:t>H</a:t>
            </a:r>
            <a:endParaRPr lang="en-GB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5651500" y="908050"/>
            <a:ext cx="132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2H</a:t>
            </a:r>
            <a:r>
              <a:rPr lang="en-GB" baseline="30000"/>
              <a:t>+ </a:t>
            </a:r>
            <a:r>
              <a:rPr lang="en-GB"/>
              <a:t>+ ½ O</a:t>
            </a:r>
            <a:r>
              <a:rPr lang="en-GB" baseline="-25000"/>
              <a:t>2</a:t>
            </a:r>
            <a:endParaRPr lang="en-GB"/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7308850" y="908050"/>
            <a:ext cx="611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H</a:t>
            </a:r>
            <a:r>
              <a:rPr lang="en-GB" baseline="-25000"/>
              <a:t>2</a:t>
            </a:r>
            <a:r>
              <a:rPr lang="en-GB"/>
              <a:t>O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4645025" y="2132013"/>
            <a:ext cx="103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FFFFCC"/>
                </a:solidFill>
              </a:rPr>
              <a:t>Cyt bc</a:t>
            </a:r>
            <a:r>
              <a:rPr lang="en-GB" baseline="-25000">
                <a:solidFill>
                  <a:srgbClr val="FFFFCC"/>
                </a:solidFill>
              </a:rPr>
              <a:t>1</a:t>
            </a:r>
          </a:p>
          <a:p>
            <a:pPr eaLnBrk="1" hangingPunct="1"/>
            <a:r>
              <a:rPr lang="en-GB">
                <a:solidFill>
                  <a:srgbClr val="FFFFCC"/>
                </a:solidFill>
              </a:rPr>
              <a:t>complex</a:t>
            </a:r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1979613" y="1266825"/>
            <a:ext cx="28892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6443663" y="1266825"/>
            <a:ext cx="576262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 flipV="1">
            <a:off x="7235825" y="1266825"/>
            <a:ext cx="288925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3276600" y="4500563"/>
            <a:ext cx="7905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12" name="Text Box 26"/>
          <p:cNvSpPr txBox="1">
            <a:spLocks noChangeArrowheads="1"/>
          </p:cNvSpPr>
          <p:nvPr/>
        </p:nvSpPr>
        <p:spPr bwMode="auto">
          <a:xfrm>
            <a:off x="3563938" y="22748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UQ</a:t>
            </a:r>
          </a:p>
        </p:txBody>
      </p:sp>
      <p:sp>
        <p:nvSpPr>
          <p:cNvPr id="12313" name="Line 27"/>
          <p:cNvSpPr>
            <a:spLocks noChangeShapeType="1"/>
          </p:cNvSpPr>
          <p:nvPr/>
        </p:nvSpPr>
        <p:spPr bwMode="auto">
          <a:xfrm>
            <a:off x="4067175" y="2419350"/>
            <a:ext cx="36036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14" name="Line 28"/>
          <p:cNvSpPr>
            <a:spLocks noChangeShapeType="1"/>
          </p:cNvSpPr>
          <p:nvPr/>
        </p:nvSpPr>
        <p:spPr bwMode="auto">
          <a:xfrm>
            <a:off x="3132138" y="2419350"/>
            <a:ext cx="4318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15" name="Line 30"/>
          <p:cNvSpPr>
            <a:spLocks noChangeShapeType="1"/>
          </p:cNvSpPr>
          <p:nvPr/>
        </p:nvSpPr>
        <p:spPr bwMode="auto">
          <a:xfrm>
            <a:off x="3563938" y="4500563"/>
            <a:ext cx="144462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16" name="Text Box 31"/>
          <p:cNvSpPr txBox="1">
            <a:spLocks noChangeArrowheads="1"/>
          </p:cNvSpPr>
          <p:nvPr/>
        </p:nvSpPr>
        <p:spPr bwMode="auto">
          <a:xfrm>
            <a:off x="3492500" y="4787900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2H</a:t>
            </a:r>
            <a:r>
              <a:rPr lang="en-GB" baseline="30000"/>
              <a:t>+</a:t>
            </a:r>
            <a:endParaRPr lang="en-GB"/>
          </a:p>
        </p:txBody>
      </p:sp>
      <p:sp>
        <p:nvSpPr>
          <p:cNvPr id="12317" name="Text Box 33"/>
          <p:cNvSpPr txBox="1">
            <a:spLocks noChangeArrowheads="1"/>
          </p:cNvSpPr>
          <p:nvPr/>
        </p:nvSpPr>
        <p:spPr bwMode="auto">
          <a:xfrm>
            <a:off x="611188" y="4646613"/>
            <a:ext cx="1012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CH</a:t>
            </a:r>
            <a:r>
              <a:rPr lang="en-GB" baseline="-25000"/>
              <a:t>3</a:t>
            </a:r>
            <a:r>
              <a:rPr lang="en-GB"/>
              <a:t>NH</a:t>
            </a:r>
            <a:r>
              <a:rPr lang="en-GB" baseline="-25000"/>
              <a:t>2</a:t>
            </a:r>
          </a:p>
        </p:txBody>
      </p:sp>
      <p:sp>
        <p:nvSpPr>
          <p:cNvPr id="12318" name="Text Box 34"/>
          <p:cNvSpPr txBox="1">
            <a:spLocks noChangeArrowheads="1"/>
          </p:cNvSpPr>
          <p:nvPr/>
        </p:nvSpPr>
        <p:spPr bwMode="auto">
          <a:xfrm>
            <a:off x="684213" y="3711575"/>
            <a:ext cx="15319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HCHO + NH</a:t>
            </a:r>
            <a:r>
              <a:rPr lang="en-GB" baseline="-25000"/>
              <a:t>3</a:t>
            </a:r>
          </a:p>
        </p:txBody>
      </p:sp>
      <p:sp>
        <p:nvSpPr>
          <p:cNvPr id="12319" name="Line 35"/>
          <p:cNvSpPr>
            <a:spLocks noChangeShapeType="1"/>
          </p:cNvSpPr>
          <p:nvPr/>
        </p:nvSpPr>
        <p:spPr bwMode="auto">
          <a:xfrm flipV="1">
            <a:off x="1547813" y="4575175"/>
            <a:ext cx="431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0" name="Line 36"/>
          <p:cNvSpPr>
            <a:spLocks noChangeShapeType="1"/>
          </p:cNvSpPr>
          <p:nvPr/>
        </p:nvSpPr>
        <p:spPr bwMode="auto">
          <a:xfrm flipH="1" flipV="1">
            <a:off x="1547813" y="4143375"/>
            <a:ext cx="431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1" name="Text Box 37"/>
          <p:cNvSpPr txBox="1">
            <a:spLocks noChangeArrowheads="1"/>
          </p:cNvSpPr>
          <p:nvPr/>
        </p:nvSpPr>
        <p:spPr bwMode="auto">
          <a:xfrm>
            <a:off x="323850" y="6092825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1985 - 1990</a:t>
            </a:r>
          </a:p>
        </p:txBody>
      </p:sp>
      <p:sp>
        <p:nvSpPr>
          <p:cNvPr id="12322" name="Oval 39"/>
          <p:cNvSpPr>
            <a:spLocks noChangeArrowheads="1"/>
          </p:cNvSpPr>
          <p:nvPr/>
        </p:nvSpPr>
        <p:spPr bwMode="auto">
          <a:xfrm>
            <a:off x="6300788" y="4076700"/>
            <a:ext cx="792162" cy="7937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2323" name="Text Box 40"/>
          <p:cNvSpPr txBox="1">
            <a:spLocks noChangeArrowheads="1"/>
          </p:cNvSpPr>
          <p:nvPr/>
        </p:nvSpPr>
        <p:spPr bwMode="auto">
          <a:xfrm>
            <a:off x="6300788" y="4797425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Azurin</a:t>
            </a:r>
          </a:p>
        </p:txBody>
      </p:sp>
      <p:sp>
        <p:nvSpPr>
          <p:cNvPr id="12324" name="Line 41"/>
          <p:cNvSpPr>
            <a:spLocks noChangeShapeType="1"/>
          </p:cNvSpPr>
          <p:nvPr/>
        </p:nvSpPr>
        <p:spPr bwMode="auto">
          <a:xfrm>
            <a:off x="5076825" y="4508500"/>
            <a:ext cx="1079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5" name="Line 42"/>
          <p:cNvSpPr>
            <a:spLocks noChangeShapeType="1"/>
          </p:cNvSpPr>
          <p:nvPr/>
        </p:nvSpPr>
        <p:spPr bwMode="auto">
          <a:xfrm>
            <a:off x="5219700" y="3284538"/>
            <a:ext cx="21590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6" name="Line 43"/>
          <p:cNvSpPr>
            <a:spLocks noChangeShapeType="1"/>
          </p:cNvSpPr>
          <p:nvPr/>
        </p:nvSpPr>
        <p:spPr bwMode="auto">
          <a:xfrm flipV="1">
            <a:off x="6084888" y="3357563"/>
            <a:ext cx="649287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7" name="Line 44"/>
          <p:cNvSpPr>
            <a:spLocks noChangeShapeType="1"/>
          </p:cNvSpPr>
          <p:nvPr/>
        </p:nvSpPr>
        <p:spPr bwMode="auto">
          <a:xfrm flipV="1">
            <a:off x="6804025" y="3357563"/>
            <a:ext cx="144463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8" name="Line 46"/>
          <p:cNvSpPr>
            <a:spLocks noChangeShapeType="1"/>
          </p:cNvSpPr>
          <p:nvPr/>
        </p:nvSpPr>
        <p:spPr bwMode="auto">
          <a:xfrm flipV="1">
            <a:off x="4932363" y="4149725"/>
            <a:ext cx="360362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29" name="Text Box 47"/>
          <p:cNvSpPr txBox="1">
            <a:spLocks noChangeArrowheads="1"/>
          </p:cNvSpPr>
          <p:nvPr/>
        </p:nvSpPr>
        <p:spPr bwMode="auto">
          <a:xfrm>
            <a:off x="1835150" y="6092825"/>
            <a:ext cx="340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Ashley Lawton and Kevin Auton</a:t>
            </a:r>
          </a:p>
        </p:txBody>
      </p:sp>
      <p:sp>
        <p:nvSpPr>
          <p:cNvPr id="12330" name="Text Box 48"/>
          <p:cNvSpPr txBox="1">
            <a:spLocks noChangeArrowheads="1"/>
          </p:cNvSpPr>
          <p:nvPr/>
        </p:nvSpPr>
        <p:spPr bwMode="auto">
          <a:xfrm>
            <a:off x="6640513" y="6040438"/>
            <a:ext cx="2266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[Amicyanin – </a:t>
            </a:r>
            <a:r>
              <a:rPr lang="en-GB" i="1"/>
              <a:t>Tobari</a:t>
            </a:r>
            <a:r>
              <a:rPr lang="en-GB"/>
              <a:t>]</a:t>
            </a:r>
          </a:p>
        </p:txBody>
      </p:sp>
      <p:sp>
        <p:nvSpPr>
          <p:cNvPr id="12331" name="Text Box 49"/>
          <p:cNvSpPr txBox="1">
            <a:spLocks noChangeArrowheads="1"/>
          </p:cNvSpPr>
          <p:nvPr/>
        </p:nvSpPr>
        <p:spPr bwMode="auto">
          <a:xfrm>
            <a:off x="5111750" y="6399213"/>
            <a:ext cx="3821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i="1"/>
              <a:t>Bob Eady &amp; Peter Large [MeNDH; 1968-1971]</a:t>
            </a:r>
          </a:p>
        </p:txBody>
      </p:sp>
    </p:spTree>
    <p:extLst>
      <p:ext uri="{BB962C8B-B14F-4D97-AF65-F5344CB8AC3E}">
        <p14:creationId xmlns:p14="http://schemas.microsoft.com/office/powerpoint/2010/main" val="37730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7"/>
          <p:cNvSpPr txBox="1">
            <a:spLocks noChangeArrowheads="1"/>
          </p:cNvSpPr>
          <p:nvPr/>
        </p:nvSpPr>
        <p:spPr bwMode="auto">
          <a:xfrm>
            <a:off x="881063" y="0"/>
            <a:ext cx="765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>
                <a:solidFill>
                  <a:srgbClr val="0000FF"/>
                </a:solidFill>
              </a:rPr>
              <a:t>Methylamine dehydrogenase [Bob Eady and Peter Large,  1968-1971</a:t>
            </a:r>
            <a:r>
              <a:rPr lang="en-GB"/>
              <a:t>]</a:t>
            </a:r>
          </a:p>
        </p:txBody>
      </p:sp>
      <p:grpSp>
        <p:nvGrpSpPr>
          <p:cNvPr id="13315" name="Group 11"/>
          <p:cNvGrpSpPr>
            <a:grpSpLocks/>
          </p:cNvGrpSpPr>
          <p:nvPr/>
        </p:nvGrpSpPr>
        <p:grpSpPr bwMode="auto">
          <a:xfrm>
            <a:off x="0" y="549275"/>
            <a:ext cx="6296025" cy="3922713"/>
            <a:chOff x="-239" y="516"/>
            <a:chExt cx="3966" cy="2471"/>
          </a:xfrm>
        </p:grpSpPr>
        <p:pic>
          <p:nvPicPr>
            <p:cNvPr id="13326" name="Picture 4" descr="pLargeboa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9" y="516"/>
              <a:ext cx="3966" cy="2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7" name="Text Box 8"/>
            <p:cNvSpPr txBox="1">
              <a:spLocks noChangeArrowheads="1"/>
            </p:cNvSpPr>
            <p:nvPr/>
          </p:nvSpPr>
          <p:spPr bwMode="auto">
            <a:xfrm>
              <a:off x="328" y="2103"/>
              <a:ext cx="4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>
                  <a:solidFill>
                    <a:srgbClr val="FFFFCC"/>
                  </a:solidFill>
                </a:rPr>
                <a:t>Peter</a:t>
              </a:r>
            </a:p>
          </p:txBody>
        </p:sp>
        <p:sp>
          <p:nvSpPr>
            <p:cNvPr id="13328" name="Text Box 9"/>
            <p:cNvSpPr txBox="1">
              <a:spLocks noChangeArrowheads="1"/>
            </p:cNvSpPr>
            <p:nvPr/>
          </p:nvSpPr>
          <p:spPr bwMode="auto">
            <a:xfrm>
              <a:off x="3277" y="1253"/>
              <a:ext cx="3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>
                  <a:solidFill>
                    <a:srgbClr val="FFFFCC"/>
                  </a:solidFill>
                </a:rPr>
                <a:t>Bob</a:t>
              </a:r>
            </a:p>
          </p:txBody>
        </p:sp>
      </p:grpSp>
      <p:grpSp>
        <p:nvGrpSpPr>
          <p:cNvPr id="13316" name="Group 14"/>
          <p:cNvGrpSpPr>
            <a:grpSpLocks/>
          </p:cNvGrpSpPr>
          <p:nvPr/>
        </p:nvGrpSpPr>
        <p:grpSpPr bwMode="auto">
          <a:xfrm>
            <a:off x="6175375" y="549275"/>
            <a:ext cx="2968625" cy="2781300"/>
            <a:chOff x="3890" y="1095"/>
            <a:chExt cx="1870" cy="1752"/>
          </a:xfrm>
        </p:grpSpPr>
        <p:pic>
          <p:nvPicPr>
            <p:cNvPr id="1332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0" y="1095"/>
              <a:ext cx="1857" cy="17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324" name="Text Box 10"/>
            <p:cNvSpPr txBox="1">
              <a:spLocks noChangeArrowheads="1"/>
            </p:cNvSpPr>
            <p:nvPr/>
          </p:nvSpPr>
          <p:spPr bwMode="auto">
            <a:xfrm rot="10800000" flipV="1">
              <a:off x="4854" y="2443"/>
              <a:ext cx="90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>
                  <a:solidFill>
                    <a:srgbClr val="FFFFCC"/>
                  </a:solidFill>
                </a:rPr>
                <a:t>Yuri</a:t>
              </a:r>
            </a:p>
            <a:p>
              <a:pPr eaLnBrk="1" hangingPunct="1"/>
              <a:r>
                <a:rPr lang="en-GB">
                  <a:solidFill>
                    <a:srgbClr val="FFFFCC"/>
                  </a:solidFill>
                </a:rPr>
                <a:t>Trotsenko</a:t>
              </a:r>
            </a:p>
          </p:txBody>
        </p:sp>
        <p:sp>
          <p:nvSpPr>
            <p:cNvPr id="13325" name="Text Box 12"/>
            <p:cNvSpPr txBox="1">
              <a:spLocks noChangeArrowheads="1"/>
            </p:cNvSpPr>
            <p:nvPr/>
          </p:nvSpPr>
          <p:spPr bwMode="auto">
            <a:xfrm>
              <a:off x="4014" y="2217"/>
              <a:ext cx="4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>
                  <a:solidFill>
                    <a:srgbClr val="0000FF"/>
                  </a:solidFill>
                </a:rPr>
                <a:t>Peter</a:t>
              </a:r>
            </a:p>
          </p:txBody>
        </p:sp>
      </p:grpSp>
      <p:sp>
        <p:nvSpPr>
          <p:cNvPr id="13317" name="Text Box 15"/>
          <p:cNvSpPr txBox="1">
            <a:spLocks noChangeArrowheads="1"/>
          </p:cNvSpPr>
          <p:nvPr/>
        </p:nvSpPr>
        <p:spPr bwMode="auto">
          <a:xfrm>
            <a:off x="0" y="4598988"/>
            <a:ext cx="28257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>
                <a:solidFill>
                  <a:srgbClr val="0000FF"/>
                </a:solidFill>
              </a:rPr>
              <a:t>Electron transport chain</a:t>
            </a:r>
          </a:p>
          <a:p>
            <a:pPr eaLnBrk="1" hangingPunct="1"/>
            <a:r>
              <a:rPr lang="en-GB" b="1">
                <a:solidFill>
                  <a:srgbClr val="0000FF"/>
                </a:solidFill>
              </a:rPr>
              <a:t>[Ashley Lawton &amp; </a:t>
            </a:r>
          </a:p>
          <a:p>
            <a:pPr eaLnBrk="1" hangingPunct="1"/>
            <a:r>
              <a:rPr lang="en-GB" b="1">
                <a:solidFill>
                  <a:srgbClr val="0000FF"/>
                </a:solidFill>
              </a:rPr>
              <a:t>Kevin Auton, 1983-1989]</a:t>
            </a:r>
          </a:p>
        </p:txBody>
      </p:sp>
      <p:sp>
        <p:nvSpPr>
          <p:cNvPr id="13318" name="Rectangle 17"/>
          <p:cNvSpPr>
            <a:spLocks noChangeArrowheads="1"/>
          </p:cNvSpPr>
          <p:nvPr/>
        </p:nvSpPr>
        <p:spPr bwMode="auto">
          <a:xfrm>
            <a:off x="5130800" y="1612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3319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3338513"/>
            <a:ext cx="2309813" cy="234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 Box 18"/>
          <p:cNvSpPr txBox="1">
            <a:spLocks noChangeArrowheads="1"/>
          </p:cNvSpPr>
          <p:nvPr/>
        </p:nvSpPr>
        <p:spPr bwMode="auto">
          <a:xfrm>
            <a:off x="6911975" y="5680075"/>
            <a:ext cx="20383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0000FF"/>
                </a:solidFill>
              </a:rPr>
              <a:t>Kevin Auton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Founder and CEO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 of  NextGen</a:t>
            </a:r>
          </a:p>
        </p:txBody>
      </p:sp>
      <p:pic>
        <p:nvPicPr>
          <p:cNvPr id="13321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4478338"/>
            <a:ext cx="2225675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2" name="Text Box 21"/>
          <p:cNvSpPr txBox="1">
            <a:spLocks noChangeArrowheads="1"/>
          </p:cNvSpPr>
          <p:nvPr/>
        </p:nvSpPr>
        <p:spPr bwMode="auto">
          <a:xfrm>
            <a:off x="3941763" y="6118225"/>
            <a:ext cx="2393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0000FF"/>
                </a:solidFill>
              </a:rPr>
              <a:t>Ashley Lawton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President, Phylos Inc.</a:t>
            </a:r>
          </a:p>
        </p:txBody>
      </p:sp>
    </p:spTree>
    <p:extLst>
      <p:ext uri="{BB962C8B-B14F-4D97-AF65-F5344CB8AC3E}">
        <p14:creationId xmlns:p14="http://schemas.microsoft.com/office/powerpoint/2010/main" val="371910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6719444" cy="512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2910" y="404664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Much of the subsequent study of the mechanism of methylamine dehydrogenase has been done by Victor Davidson and the genetics in Mary </a:t>
            </a:r>
            <a:r>
              <a:rPr lang="en-GB" dirty="0" err="1" smtClean="0"/>
              <a:t>Lidstrom’s</a:t>
            </a:r>
            <a:r>
              <a:rPr lang="en-GB" dirty="0" smtClean="0"/>
              <a:t> group (with Mila </a:t>
            </a:r>
            <a:r>
              <a:rPr lang="en-GB" dirty="0" err="1" smtClean="0"/>
              <a:t>Chistaserdova</a:t>
            </a:r>
            <a:r>
              <a:rPr lang="en-GB" dirty="0" smtClean="0"/>
              <a:t>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95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48625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Other amine oxidising enzymes</a:t>
            </a:r>
            <a:endParaRPr lang="en-GB" sz="2000" b="1" dirty="0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67544" y="777478"/>
            <a:ext cx="6336704" cy="923330"/>
            <a:chOff x="467544" y="888474"/>
            <a:chExt cx="6336704" cy="923330"/>
          </a:xfrm>
        </p:grpSpPr>
        <p:sp>
          <p:nvSpPr>
            <p:cNvPr id="3" name="TextBox 2"/>
            <p:cNvSpPr txBox="1"/>
            <p:nvPr/>
          </p:nvSpPr>
          <p:spPr>
            <a:xfrm>
              <a:off x="467544" y="888474"/>
              <a:ext cx="63367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Methylamine oxidase </a:t>
              </a:r>
              <a:r>
                <a:rPr lang="en-GB" dirty="0" smtClean="0"/>
                <a:t>(Amine oxidase) In </a:t>
              </a:r>
              <a:r>
                <a:rPr lang="en-GB" i="1" dirty="0" err="1" smtClean="0"/>
                <a:t>Arthrobacter</a:t>
              </a:r>
              <a:r>
                <a:rPr lang="en-GB" i="1" dirty="0" smtClean="0"/>
                <a:t> </a:t>
              </a:r>
              <a:r>
                <a:rPr lang="en-GB" dirty="0" smtClean="0"/>
                <a:t>P1</a:t>
              </a:r>
            </a:p>
            <a:p>
              <a:endParaRPr lang="en-GB" dirty="0"/>
            </a:p>
            <a:p>
              <a:r>
                <a:rPr lang="en-GB" dirty="0" smtClean="0"/>
                <a:t>CH</a:t>
              </a:r>
              <a:r>
                <a:rPr lang="en-GB" b="1" baseline="-25000" dirty="0" smtClean="0"/>
                <a:t>3</a:t>
              </a:r>
              <a:r>
                <a:rPr lang="en-GB" dirty="0" smtClean="0"/>
                <a:t>NH</a:t>
              </a:r>
              <a:r>
                <a:rPr lang="en-GB" b="1" baseline="-25000" dirty="0" smtClean="0"/>
                <a:t>2</a:t>
              </a:r>
              <a:r>
                <a:rPr lang="en-GB" dirty="0" smtClean="0"/>
                <a:t>  +   O</a:t>
              </a:r>
              <a:r>
                <a:rPr lang="en-GB" b="1" baseline="-25000" dirty="0" smtClean="0"/>
                <a:t>2</a:t>
              </a:r>
              <a:r>
                <a:rPr lang="en-GB" dirty="0" smtClean="0"/>
                <a:t>  +  H</a:t>
              </a:r>
              <a:r>
                <a:rPr lang="en-GB" b="1" baseline="-25000" dirty="0" smtClean="0"/>
                <a:t>2</a:t>
              </a:r>
              <a:r>
                <a:rPr lang="en-GB" dirty="0" smtClean="0"/>
                <a:t>O                          HCHO   +    NH</a:t>
              </a:r>
              <a:r>
                <a:rPr lang="en-GB" b="1" baseline="-25000" dirty="0" smtClean="0"/>
                <a:t>3</a:t>
              </a:r>
              <a:r>
                <a:rPr lang="en-GB" dirty="0" smtClean="0"/>
                <a:t>      +      H</a:t>
              </a:r>
              <a:r>
                <a:rPr lang="en-GB" b="1" baseline="-25000" dirty="0" smtClean="0"/>
                <a:t>2</a:t>
              </a:r>
              <a:r>
                <a:rPr lang="en-GB" dirty="0" smtClean="0"/>
                <a:t>O</a:t>
              </a:r>
              <a:r>
                <a:rPr lang="en-GB" b="1" baseline="-25000" dirty="0" smtClean="0"/>
                <a:t>2</a:t>
              </a:r>
              <a:endParaRPr lang="en-GB" b="1" baseline="-25000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2771800" y="1700808"/>
              <a:ext cx="1008112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467544" y="1844824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The peroxide is removed by catalase.  No useable energy from this reaction.</a:t>
            </a:r>
          </a:p>
          <a:p>
            <a:r>
              <a:rPr lang="en-GB" sz="1600" dirty="0" smtClean="0"/>
              <a:t>Its prosthetic group is probably TPQ as in other copper-containing amine oxidases. </a:t>
            </a:r>
            <a:endParaRPr lang="en-GB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59532" y="2546055"/>
            <a:ext cx="84249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Systems involving methylated amino acids    </a:t>
            </a:r>
          </a:p>
          <a:p>
            <a:r>
              <a:rPr lang="en-GB" sz="1600" dirty="0" smtClean="0"/>
              <a:t>In ‘non-pigmented pseudomonads’: </a:t>
            </a:r>
            <a:r>
              <a:rPr lang="en-GB" sz="1600" i="1" dirty="0" smtClean="0"/>
              <a:t>Ps. </a:t>
            </a:r>
            <a:r>
              <a:rPr lang="en-GB" sz="1600" i="1" dirty="0" err="1" smtClean="0"/>
              <a:t>aminovorans</a:t>
            </a:r>
            <a:r>
              <a:rPr lang="en-GB" sz="1600" dirty="0" smtClean="0"/>
              <a:t>; </a:t>
            </a:r>
            <a:r>
              <a:rPr lang="en-GB" sz="1600" i="1" dirty="0" smtClean="0"/>
              <a:t>Pseudomonas</a:t>
            </a:r>
            <a:r>
              <a:rPr lang="en-GB" sz="1600" dirty="0" smtClean="0"/>
              <a:t> MA, &amp; </a:t>
            </a:r>
            <a:r>
              <a:rPr lang="en-GB" sz="1600" i="1" dirty="0" err="1" smtClean="0"/>
              <a:t>Hyphomicrobium</a:t>
            </a:r>
            <a:endParaRPr lang="en-GB" sz="1600" i="1" dirty="0" smtClean="0"/>
          </a:p>
          <a:p>
            <a:r>
              <a:rPr lang="en-GB" sz="1600" b="1" dirty="0" smtClean="0"/>
              <a:t>Two step system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94904" y="3373740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Methylamine + glutamate                           N-</a:t>
            </a:r>
            <a:r>
              <a:rPr lang="en-GB" sz="1600" dirty="0" err="1" smtClean="0"/>
              <a:t>methylglutamate</a:t>
            </a:r>
            <a:r>
              <a:rPr lang="en-GB" sz="1600" dirty="0" smtClean="0"/>
              <a:t>  +   ammonia    (synthase)</a:t>
            </a:r>
          </a:p>
          <a:p>
            <a:r>
              <a:rPr lang="en-GB" sz="1600" dirty="0" smtClean="0"/>
              <a:t>N-</a:t>
            </a:r>
            <a:r>
              <a:rPr lang="en-GB" sz="1600" dirty="0" err="1" smtClean="0"/>
              <a:t>methylglutamate</a:t>
            </a:r>
            <a:r>
              <a:rPr lang="en-GB" sz="1600" dirty="0" smtClean="0"/>
              <a:t> + PMS + H</a:t>
            </a:r>
            <a:r>
              <a:rPr lang="en-GB" sz="1600" b="1" baseline="-25000" dirty="0" smtClean="0"/>
              <a:t>2</a:t>
            </a:r>
            <a:r>
              <a:rPr lang="en-GB" sz="1600" dirty="0" smtClean="0"/>
              <a:t>O               glutamate + PMSH</a:t>
            </a:r>
            <a:r>
              <a:rPr lang="en-GB" sz="1600" b="1" baseline="-25000" dirty="0" smtClean="0"/>
              <a:t>2</a:t>
            </a:r>
            <a:r>
              <a:rPr lang="en-GB" sz="1600" dirty="0" smtClean="0"/>
              <a:t>  +  HCHO            (dehydrogenase)</a:t>
            </a:r>
          </a:p>
          <a:p>
            <a:endParaRPr lang="en-GB" sz="1600" dirty="0"/>
          </a:p>
          <a:p>
            <a:r>
              <a:rPr lang="en-GB" sz="1600" dirty="0" smtClean="0"/>
              <a:t>The dehydrogenase is usually a </a:t>
            </a:r>
            <a:r>
              <a:rPr lang="en-GB" sz="1600" dirty="0" err="1" smtClean="0"/>
              <a:t>flavoprotein</a:t>
            </a:r>
            <a:r>
              <a:rPr lang="en-GB" sz="1600" dirty="0" smtClean="0"/>
              <a:t> that interacts like other </a:t>
            </a:r>
            <a:r>
              <a:rPr lang="en-GB" sz="1600" dirty="0" err="1" smtClean="0"/>
              <a:t>flavoproteins</a:t>
            </a:r>
            <a:r>
              <a:rPr lang="en-GB" sz="1600" dirty="0" smtClean="0"/>
              <a:t> with the electron transport chain at the level of ubiquinone and cytochrome b.</a:t>
            </a:r>
          </a:p>
          <a:p>
            <a:r>
              <a:rPr lang="en-GB" sz="1600" dirty="0" smtClean="0"/>
              <a:t>(There are some reports of NAD-linked dehydrogenases in some </a:t>
            </a:r>
            <a:r>
              <a:rPr lang="en-GB" sz="1600" i="1" dirty="0" smtClean="0"/>
              <a:t>Pseudomonas</a:t>
            </a:r>
            <a:r>
              <a:rPr lang="en-GB" sz="1600" dirty="0" smtClean="0"/>
              <a:t> and </a:t>
            </a:r>
            <a:r>
              <a:rPr lang="en-GB" sz="1600" i="1" dirty="0" err="1" smtClean="0"/>
              <a:t>Hyphomicrobia</a:t>
            </a:r>
            <a:r>
              <a:rPr lang="en-GB" sz="1600" dirty="0" smtClean="0"/>
              <a:t> </a:t>
            </a:r>
            <a:r>
              <a:rPr lang="en-GB" sz="1600" dirty="0" err="1" smtClean="0"/>
              <a:t>Netrusov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436227" y="3814441"/>
            <a:ext cx="43204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059832" y="3589950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94904" y="5517232"/>
            <a:ext cx="8289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next slide shows some alternative two-part systems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521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1" y="260648"/>
            <a:ext cx="345638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Some </a:t>
            </a:r>
            <a:r>
              <a:rPr lang="en-GB" b="1" dirty="0">
                <a:solidFill>
                  <a:prstClr val="black"/>
                </a:solidFill>
              </a:rPr>
              <a:t>alternative two-part </a:t>
            </a:r>
            <a:r>
              <a:rPr lang="en-GB" b="1" dirty="0" smtClean="0">
                <a:solidFill>
                  <a:prstClr val="black"/>
                </a:solidFill>
              </a:rPr>
              <a:t>systems</a:t>
            </a:r>
          </a:p>
          <a:p>
            <a:r>
              <a:rPr lang="en-GB" sz="1600" dirty="0" smtClean="0">
                <a:solidFill>
                  <a:prstClr val="black"/>
                </a:solidFill>
              </a:rPr>
              <a:t>Alternative systems for production of N-</a:t>
            </a:r>
            <a:r>
              <a:rPr lang="en-GB" sz="1600" dirty="0" err="1" smtClean="0">
                <a:solidFill>
                  <a:prstClr val="black"/>
                </a:solidFill>
              </a:rPr>
              <a:t>methylglutamate</a:t>
            </a:r>
            <a:r>
              <a:rPr lang="en-GB" sz="1600" dirty="0" smtClean="0">
                <a:solidFill>
                  <a:prstClr val="black"/>
                </a:solidFill>
              </a:rPr>
              <a:t> are in </a:t>
            </a:r>
            <a:r>
              <a:rPr lang="en-GB" sz="1600" i="1" dirty="0" smtClean="0">
                <a:solidFill>
                  <a:prstClr val="black"/>
                </a:solidFill>
              </a:rPr>
              <a:t>Pseudomonas </a:t>
            </a:r>
            <a:r>
              <a:rPr lang="en-GB" sz="1600" dirty="0" smtClean="0">
                <a:solidFill>
                  <a:prstClr val="black"/>
                </a:solidFill>
              </a:rPr>
              <a:t>MS and </a:t>
            </a:r>
            <a:r>
              <a:rPr lang="en-GB" sz="1600" dirty="0" err="1" smtClean="0">
                <a:solidFill>
                  <a:prstClr val="black"/>
                </a:solidFill>
              </a:rPr>
              <a:t>Hyphomicrobium</a:t>
            </a:r>
            <a:r>
              <a:rPr lang="en-GB" sz="1600" dirty="0" smtClean="0">
                <a:solidFill>
                  <a:prstClr val="black"/>
                </a:solidFill>
              </a:rPr>
              <a:t> but they may not be involved in growth. Kung &amp; Wagner, </a:t>
            </a:r>
            <a:r>
              <a:rPr lang="en-GB" sz="1600" dirty="0" err="1" smtClean="0">
                <a:solidFill>
                  <a:prstClr val="black"/>
                </a:solidFill>
              </a:rPr>
              <a:t>Loginova</a:t>
            </a:r>
            <a:r>
              <a:rPr lang="en-GB" sz="1600" dirty="0" smtClean="0">
                <a:solidFill>
                  <a:prstClr val="black"/>
                </a:solidFill>
              </a:rPr>
              <a:t> &amp; </a:t>
            </a:r>
            <a:r>
              <a:rPr lang="en-GB" sz="1600" dirty="0" err="1" smtClean="0">
                <a:solidFill>
                  <a:prstClr val="black"/>
                </a:solidFill>
              </a:rPr>
              <a:t>Trotsenko</a:t>
            </a:r>
            <a:r>
              <a:rPr lang="en-GB" sz="1600" dirty="0" smtClean="0">
                <a:solidFill>
                  <a:prstClr val="black"/>
                </a:solidFill>
              </a:rPr>
              <a:t>, </a:t>
            </a:r>
            <a:r>
              <a:rPr lang="en-GB" sz="1600" dirty="0" err="1" smtClean="0">
                <a:solidFill>
                  <a:prstClr val="black"/>
                </a:solidFill>
              </a:rPr>
              <a:t>Meiberg</a:t>
            </a:r>
            <a:r>
              <a:rPr lang="en-GB" sz="1600" dirty="0" smtClean="0">
                <a:solidFill>
                  <a:prstClr val="black"/>
                </a:solidFill>
              </a:rPr>
              <a:t> &amp; Harder</a:t>
            </a:r>
            <a:endParaRPr lang="en-GB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4" t="19957" r="33551" b="11200"/>
          <a:stretch/>
        </p:blipFill>
        <p:spPr bwMode="auto">
          <a:xfrm>
            <a:off x="3779912" y="530769"/>
            <a:ext cx="5040560" cy="58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9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784887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Oxidation of </a:t>
            </a:r>
            <a:r>
              <a:rPr lang="en-GB" b="1" dirty="0" err="1" smtClean="0"/>
              <a:t>tetramethylammonium</a:t>
            </a:r>
            <a:r>
              <a:rPr lang="en-GB" b="1" dirty="0" smtClean="0"/>
              <a:t> salts to </a:t>
            </a:r>
            <a:r>
              <a:rPr lang="en-GB" b="1" dirty="0" err="1" smtClean="0"/>
              <a:t>trimethylamine</a:t>
            </a:r>
            <a:r>
              <a:rPr lang="en-GB" b="1" dirty="0" smtClean="0"/>
              <a:t> and formaldehyde  </a:t>
            </a:r>
            <a:r>
              <a:rPr lang="en-GB" sz="1600" dirty="0" smtClean="0"/>
              <a:t>In Organism 5H2. Hampton &amp; </a:t>
            </a:r>
            <a:r>
              <a:rPr lang="en-GB" sz="1600" dirty="0" err="1" smtClean="0"/>
              <a:t>Zatman</a:t>
            </a:r>
            <a:r>
              <a:rPr lang="en-GB" sz="1600" dirty="0" smtClean="0"/>
              <a:t> 1973. A non-pigmented Gram-negative, non-motile facultative </a:t>
            </a:r>
            <a:r>
              <a:rPr lang="en-GB" sz="1600" dirty="0" err="1" smtClean="0"/>
              <a:t>methylotroph</a:t>
            </a:r>
            <a:r>
              <a:rPr lang="en-GB" sz="1600" dirty="0" smtClean="0"/>
              <a:t>. No energy is available from this reaction</a:t>
            </a:r>
          </a:p>
          <a:p>
            <a:r>
              <a:rPr lang="en-GB" sz="1600" dirty="0" smtClean="0"/>
              <a:t>Mono-</a:t>
            </a:r>
            <a:r>
              <a:rPr lang="en-GB" sz="1600" dirty="0" err="1" smtClean="0"/>
              <a:t>oxygenase</a:t>
            </a:r>
            <a:endParaRPr lang="en-GB" sz="1600" dirty="0" smtClean="0"/>
          </a:p>
          <a:p>
            <a:r>
              <a:rPr lang="en-GB" sz="1600" dirty="0" err="1" smtClean="0"/>
              <a:t>Tetramethylammonia</a:t>
            </a:r>
            <a:r>
              <a:rPr lang="en-GB" sz="1600" dirty="0" smtClean="0"/>
              <a:t> + </a:t>
            </a:r>
            <a:r>
              <a:rPr lang="en-GB" dirty="0" smtClean="0"/>
              <a:t> O</a:t>
            </a:r>
            <a:r>
              <a:rPr lang="en-GB" b="1" baseline="-25000" dirty="0" smtClean="0"/>
              <a:t>2</a:t>
            </a:r>
            <a:r>
              <a:rPr lang="en-GB" dirty="0" smtClean="0"/>
              <a:t> + NADH               </a:t>
            </a:r>
            <a:r>
              <a:rPr lang="en-GB" dirty="0" err="1" smtClean="0"/>
              <a:t>trimethylamine</a:t>
            </a:r>
            <a:r>
              <a:rPr lang="en-GB" dirty="0" smtClean="0"/>
              <a:t>  +  HCHO   +  H</a:t>
            </a:r>
            <a:r>
              <a:rPr lang="en-GB" b="1" baseline="-25000" dirty="0" smtClean="0"/>
              <a:t>2</a:t>
            </a:r>
            <a:r>
              <a:rPr lang="en-GB" dirty="0" smtClean="0"/>
              <a:t>O</a:t>
            </a:r>
            <a:endParaRPr lang="en-GB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851920" y="1895232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32784" y="2267580"/>
            <a:ext cx="76328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Oxidation of </a:t>
            </a:r>
            <a:r>
              <a:rPr lang="en-GB" b="1" dirty="0" err="1" smtClean="0"/>
              <a:t>trimethylamine</a:t>
            </a:r>
            <a:r>
              <a:rPr lang="en-GB" b="1" dirty="0" smtClean="0"/>
              <a:t> to </a:t>
            </a:r>
            <a:r>
              <a:rPr lang="en-GB" b="1" dirty="0" err="1" smtClean="0"/>
              <a:t>dimethylamine</a:t>
            </a:r>
            <a:r>
              <a:rPr lang="en-GB" b="1" dirty="0" smtClean="0"/>
              <a:t> and formaldehyde</a:t>
            </a:r>
          </a:p>
          <a:p>
            <a:r>
              <a:rPr lang="en-GB" sz="1600" dirty="0" smtClean="0"/>
              <a:t>In obligate </a:t>
            </a:r>
            <a:r>
              <a:rPr lang="en-GB" sz="1600" dirty="0" err="1" smtClean="0"/>
              <a:t>methylotrophs</a:t>
            </a:r>
            <a:r>
              <a:rPr lang="en-GB" sz="1600" dirty="0" smtClean="0"/>
              <a:t>; organism W3A1, &amp; 4B6 (like </a:t>
            </a:r>
            <a:r>
              <a:rPr lang="en-GB" sz="1600" i="1" dirty="0" err="1" smtClean="0"/>
              <a:t>Methylophilus</a:t>
            </a:r>
            <a:r>
              <a:rPr lang="en-GB" sz="1600" dirty="0" smtClean="0"/>
              <a:t>), and </a:t>
            </a:r>
            <a:r>
              <a:rPr lang="en-GB" sz="1600" i="1" dirty="0" err="1" smtClean="0"/>
              <a:t>Hyphomicrobium</a:t>
            </a:r>
            <a:r>
              <a:rPr lang="en-GB" sz="1600" i="1" dirty="0" smtClean="0"/>
              <a:t> </a:t>
            </a:r>
            <a:r>
              <a:rPr lang="en-GB" sz="1600" dirty="0" smtClean="0"/>
              <a:t>Colby &amp; </a:t>
            </a:r>
            <a:r>
              <a:rPr lang="en-GB" sz="1600" dirty="0" err="1" smtClean="0"/>
              <a:t>Zatman</a:t>
            </a:r>
            <a:r>
              <a:rPr lang="en-GB" sz="1600" dirty="0" smtClean="0"/>
              <a:t> 1973, 1974</a:t>
            </a:r>
          </a:p>
          <a:p>
            <a:r>
              <a:rPr lang="en-GB" sz="1600" dirty="0" err="1" smtClean="0"/>
              <a:t>Trimethylamine</a:t>
            </a:r>
            <a:r>
              <a:rPr lang="en-GB" sz="1600" dirty="0" smtClean="0"/>
              <a:t> dehydrogenase</a:t>
            </a:r>
          </a:p>
          <a:p>
            <a:r>
              <a:rPr lang="pt-BR" sz="1600" dirty="0" smtClean="0"/>
              <a:t>                   (</a:t>
            </a:r>
            <a:r>
              <a:rPr lang="pt-BR" sz="1600" dirty="0"/>
              <a:t>CH</a:t>
            </a:r>
            <a:r>
              <a:rPr lang="pt-BR" sz="1600" b="1" baseline="-25000" dirty="0"/>
              <a:t>3</a:t>
            </a:r>
            <a:r>
              <a:rPr lang="pt-BR" sz="1600" dirty="0"/>
              <a:t>)</a:t>
            </a:r>
            <a:r>
              <a:rPr lang="pt-BR" sz="1600" b="1" baseline="-25000" dirty="0"/>
              <a:t>3</a:t>
            </a:r>
            <a:r>
              <a:rPr lang="pt-BR" sz="1600" dirty="0"/>
              <a:t>N + PMS + H</a:t>
            </a:r>
            <a:r>
              <a:rPr lang="pt-BR" sz="1600" b="1" baseline="-25000" dirty="0"/>
              <a:t>2</a:t>
            </a:r>
            <a:r>
              <a:rPr lang="pt-BR" sz="1600" dirty="0"/>
              <a:t>O </a:t>
            </a:r>
            <a:r>
              <a:rPr lang="pt-BR" sz="1600" dirty="0" smtClean="0"/>
              <a:t>                         (CH</a:t>
            </a:r>
            <a:r>
              <a:rPr lang="pt-BR" sz="1600" b="1" baseline="-25000" dirty="0" smtClean="0"/>
              <a:t>3</a:t>
            </a:r>
            <a:r>
              <a:rPr lang="pt-BR" sz="1600" dirty="0" smtClean="0"/>
              <a:t>)</a:t>
            </a:r>
            <a:r>
              <a:rPr lang="pt-BR" sz="1600" b="1" baseline="-25000" dirty="0" smtClean="0"/>
              <a:t>2</a:t>
            </a:r>
            <a:r>
              <a:rPr lang="pt-BR" sz="1600" dirty="0" smtClean="0"/>
              <a:t>NH </a:t>
            </a:r>
            <a:r>
              <a:rPr lang="pt-BR" sz="1600" dirty="0"/>
              <a:t>+ HCHO + </a:t>
            </a:r>
            <a:r>
              <a:rPr lang="pt-BR" sz="1600" dirty="0" smtClean="0"/>
              <a:t>PMSH</a:t>
            </a:r>
            <a:r>
              <a:rPr lang="pt-BR" sz="1600" b="1" baseline="-25000" dirty="0" smtClean="0"/>
              <a:t>2</a:t>
            </a:r>
          </a:p>
          <a:p>
            <a:endParaRPr lang="en-GB" sz="1600" dirty="0" smtClean="0"/>
          </a:p>
          <a:p>
            <a:r>
              <a:rPr lang="en-GB" sz="1600" dirty="0" smtClean="0"/>
              <a:t>The enzyme is an unusual </a:t>
            </a:r>
            <a:r>
              <a:rPr lang="en-GB" sz="1600" dirty="0" err="1" smtClean="0"/>
              <a:t>flavoprotein</a:t>
            </a:r>
            <a:r>
              <a:rPr lang="en-GB" sz="1600" dirty="0" smtClean="0"/>
              <a:t>, interacting with the electron transport chain by way of a second </a:t>
            </a:r>
            <a:r>
              <a:rPr lang="en-GB" sz="1600" dirty="0" err="1" smtClean="0"/>
              <a:t>flavoprotein</a:t>
            </a:r>
            <a:r>
              <a:rPr lang="en-GB" sz="1600" dirty="0" smtClean="0"/>
              <a:t>, cytochrome b etc. So provides energy</a:t>
            </a:r>
            <a:endParaRPr lang="en-GB" sz="16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87712" y="3429000"/>
            <a:ext cx="57606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8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Indirect route for </a:t>
            </a:r>
            <a:r>
              <a:rPr lang="en-GB" sz="2000" b="1" dirty="0" err="1" smtClean="0"/>
              <a:t>trimethylamine</a:t>
            </a:r>
            <a:r>
              <a:rPr lang="en-GB" sz="2000" b="1" dirty="0" smtClean="0"/>
              <a:t> oxidation</a:t>
            </a:r>
            <a:endParaRPr lang="en-GB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1196752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 </a:t>
            </a:r>
            <a:r>
              <a:rPr lang="en-GB" sz="1600" dirty="0" err="1" smtClean="0"/>
              <a:t>trimethylamine</a:t>
            </a:r>
            <a:r>
              <a:rPr lang="en-GB" sz="1600" dirty="0" smtClean="0"/>
              <a:t> mono-</a:t>
            </a:r>
            <a:r>
              <a:rPr lang="en-GB" sz="1600" dirty="0" err="1" smtClean="0"/>
              <a:t>oxygenase</a:t>
            </a:r>
            <a:r>
              <a:rPr lang="en-GB" sz="1600" dirty="0" smtClean="0"/>
              <a:t> produces the N-oxide which is then </a:t>
            </a:r>
            <a:r>
              <a:rPr lang="en-GB" sz="1600" dirty="0" err="1" smtClean="0"/>
              <a:t>demethylated</a:t>
            </a:r>
            <a:r>
              <a:rPr lang="en-GB" sz="1600" dirty="0" smtClean="0"/>
              <a:t> to formaldehyde plus </a:t>
            </a:r>
            <a:r>
              <a:rPr lang="en-GB" sz="1600" dirty="0" err="1" smtClean="0"/>
              <a:t>dimethylamine</a:t>
            </a:r>
            <a:r>
              <a:rPr lang="en-GB" sz="1600" dirty="0" smtClean="0"/>
              <a:t>. During growth on </a:t>
            </a:r>
            <a:r>
              <a:rPr lang="en-GB" sz="1600" dirty="0" err="1" smtClean="0"/>
              <a:t>trimethylamine</a:t>
            </a:r>
            <a:r>
              <a:rPr lang="en-GB" sz="1600" dirty="0" smtClean="0"/>
              <a:t>. In </a:t>
            </a:r>
            <a:r>
              <a:rPr lang="en-GB" sz="1600" i="1" dirty="0" smtClean="0"/>
              <a:t>Pseudomonas </a:t>
            </a:r>
            <a:r>
              <a:rPr lang="en-GB" sz="1600" i="1" dirty="0" err="1" smtClean="0"/>
              <a:t>aminovorans</a:t>
            </a:r>
            <a:r>
              <a:rPr lang="en-GB" sz="1600" i="1" dirty="0" smtClean="0"/>
              <a:t> </a:t>
            </a:r>
            <a:r>
              <a:rPr lang="en-GB" sz="1600" dirty="0" smtClean="0"/>
              <a:t>(a typical Pseudomonas sp.) and </a:t>
            </a:r>
            <a:r>
              <a:rPr lang="en-GB" sz="1600" i="1" dirty="0" smtClean="0"/>
              <a:t>Bacillus</a:t>
            </a:r>
            <a:r>
              <a:rPr lang="en-GB" sz="1600" dirty="0" smtClean="0"/>
              <a:t> PM6.  </a:t>
            </a:r>
            <a:r>
              <a:rPr lang="en-GB" sz="1600" dirty="0" err="1" smtClean="0"/>
              <a:t>Boulton</a:t>
            </a:r>
            <a:r>
              <a:rPr lang="en-GB" sz="1600" dirty="0" smtClean="0"/>
              <a:t> &amp; Large; Myers and </a:t>
            </a:r>
            <a:r>
              <a:rPr lang="en-GB" sz="1600" dirty="0" err="1" smtClean="0"/>
              <a:t>Zatman</a:t>
            </a:r>
            <a:r>
              <a:rPr lang="en-GB" sz="1600" dirty="0" smtClean="0"/>
              <a:t>.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a) </a:t>
            </a:r>
            <a:r>
              <a:rPr lang="en-GB" dirty="0" err="1" smtClean="0"/>
              <a:t>Trimethylamine</a:t>
            </a:r>
            <a:r>
              <a:rPr lang="en-GB" dirty="0" smtClean="0"/>
              <a:t> mono-</a:t>
            </a:r>
            <a:r>
              <a:rPr lang="en-GB" dirty="0" err="1" smtClean="0"/>
              <a:t>oxygenase</a:t>
            </a:r>
            <a:r>
              <a:rPr lang="en-GB" dirty="0" smtClean="0"/>
              <a:t>. </a:t>
            </a:r>
            <a:r>
              <a:rPr lang="en-GB" sz="1600" dirty="0" smtClean="0"/>
              <a:t>No energy available</a:t>
            </a:r>
          </a:p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3" t="42486" r="3262" b="46441"/>
          <a:stretch/>
        </p:blipFill>
        <p:spPr bwMode="auto">
          <a:xfrm>
            <a:off x="539552" y="2772899"/>
            <a:ext cx="7056784" cy="58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3501008"/>
            <a:ext cx="75608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b) </a:t>
            </a:r>
            <a:r>
              <a:rPr lang="en-GB" dirty="0" err="1" smtClean="0"/>
              <a:t>Trimethylamine</a:t>
            </a:r>
            <a:r>
              <a:rPr lang="en-GB" dirty="0" smtClean="0"/>
              <a:t> N-oxide </a:t>
            </a:r>
            <a:r>
              <a:rPr lang="en-GB" dirty="0" err="1" smtClean="0"/>
              <a:t>demethylase</a:t>
            </a:r>
            <a:r>
              <a:rPr lang="en-GB" dirty="0" smtClean="0"/>
              <a:t>    </a:t>
            </a:r>
            <a:r>
              <a:rPr lang="en-GB" sz="1600" dirty="0" smtClean="0"/>
              <a:t>No energy available</a:t>
            </a:r>
          </a:p>
          <a:p>
            <a:r>
              <a:rPr lang="en-GB" sz="1600" dirty="0" smtClean="0"/>
              <a:t>It is the 2</a:t>
            </a:r>
            <a:r>
              <a:rPr lang="en-GB" sz="1600" baseline="30000" dirty="0" smtClean="0"/>
              <a:t>nd</a:t>
            </a:r>
            <a:r>
              <a:rPr lang="en-GB" sz="1600" dirty="0" smtClean="0"/>
              <a:t> enzyme for oxidation of </a:t>
            </a:r>
            <a:r>
              <a:rPr lang="en-GB" sz="1600" dirty="0" err="1" smtClean="0"/>
              <a:t>trimethylamine</a:t>
            </a:r>
            <a:r>
              <a:rPr lang="en-GB" sz="1600" dirty="0" smtClean="0"/>
              <a:t> and also the 1</a:t>
            </a:r>
            <a:r>
              <a:rPr lang="en-GB" sz="1600" baseline="30000" dirty="0" smtClean="0"/>
              <a:t>st</a:t>
            </a:r>
            <a:r>
              <a:rPr lang="en-GB" sz="1600" dirty="0" smtClean="0"/>
              <a:t> enzyme for growth of Bacillus PM6 on </a:t>
            </a:r>
            <a:r>
              <a:rPr lang="en-GB" sz="1600" dirty="0" err="1" smtClean="0"/>
              <a:t>trimethylamine</a:t>
            </a:r>
            <a:r>
              <a:rPr lang="en-GB" sz="1600" dirty="0" smtClean="0"/>
              <a:t> N-oxide</a:t>
            </a:r>
          </a:p>
          <a:p>
            <a:endParaRPr lang="en-GB" sz="1600" dirty="0"/>
          </a:p>
          <a:p>
            <a:endParaRPr lang="en-GB" sz="1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6" t="44725" r="27788" b="48950"/>
          <a:stretch/>
        </p:blipFill>
        <p:spPr bwMode="auto">
          <a:xfrm>
            <a:off x="1547664" y="4365104"/>
            <a:ext cx="4176464" cy="36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02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The oxidation of </a:t>
            </a:r>
            <a:r>
              <a:rPr lang="en-GB" sz="2000" b="1" dirty="0" err="1" smtClean="0"/>
              <a:t>dimethylamine</a:t>
            </a:r>
            <a:r>
              <a:rPr lang="en-GB" sz="2000" b="1" dirty="0" smtClean="0"/>
              <a:t> to methylamine and formaldehyde</a:t>
            </a:r>
          </a:p>
          <a:p>
            <a:endParaRPr lang="en-GB" sz="2000" b="1" dirty="0"/>
          </a:p>
          <a:p>
            <a:r>
              <a:rPr lang="en-GB" sz="1600" dirty="0" smtClean="0"/>
              <a:t>There are two types of enzyme; the same one operates when </a:t>
            </a:r>
            <a:r>
              <a:rPr lang="en-GB" sz="1600" dirty="0" err="1" smtClean="0"/>
              <a:t>dimethylamine</a:t>
            </a:r>
            <a:r>
              <a:rPr lang="en-GB" sz="1600" dirty="0" smtClean="0"/>
              <a:t>  is a growth substrate as when it is an intermediate in the oxidation of higher methylated amines. 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844824"/>
            <a:ext cx="74888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Dimethylamine</a:t>
            </a:r>
            <a:r>
              <a:rPr lang="en-GB" b="1" dirty="0" smtClean="0"/>
              <a:t> mono-</a:t>
            </a:r>
            <a:r>
              <a:rPr lang="en-GB" b="1" dirty="0" err="1" smtClean="0"/>
              <a:t>oxygenase</a:t>
            </a:r>
            <a:r>
              <a:rPr lang="en-GB" b="1" dirty="0" smtClean="0"/>
              <a:t>  </a:t>
            </a:r>
            <a:r>
              <a:rPr lang="en-GB" sz="1600" dirty="0" smtClean="0"/>
              <a:t>No energy is available from this reaction</a:t>
            </a:r>
          </a:p>
          <a:p>
            <a:r>
              <a:rPr lang="en-GB" sz="1600" dirty="0" smtClean="0"/>
              <a:t>In </a:t>
            </a:r>
            <a:r>
              <a:rPr lang="en-GB" sz="1600" i="1" dirty="0" smtClean="0"/>
              <a:t>Pseudomonas </a:t>
            </a:r>
            <a:r>
              <a:rPr lang="en-GB" sz="1600" i="1" dirty="0" err="1" smtClean="0"/>
              <a:t>aminovorans</a:t>
            </a:r>
            <a:r>
              <a:rPr lang="en-GB" sz="1600" i="1" dirty="0" smtClean="0"/>
              <a:t> </a:t>
            </a:r>
            <a:r>
              <a:rPr lang="en-GB" sz="1600" dirty="0" smtClean="0"/>
              <a:t>(a typical pseudomonad). Bob </a:t>
            </a:r>
            <a:r>
              <a:rPr lang="en-GB" sz="1600" dirty="0" err="1" smtClean="0"/>
              <a:t>Eady</a:t>
            </a:r>
            <a:r>
              <a:rPr lang="en-GB" sz="1600" dirty="0" smtClean="0"/>
              <a:t> and Peter Large.</a:t>
            </a:r>
          </a:p>
          <a:p>
            <a:r>
              <a:rPr lang="en-GB" sz="1600" dirty="0" smtClean="0"/>
              <a:t>Also in </a:t>
            </a:r>
            <a:r>
              <a:rPr lang="en-GB" sz="1600" dirty="0" err="1" smtClean="0"/>
              <a:t>Hyphomicrobium</a:t>
            </a:r>
            <a:r>
              <a:rPr lang="en-GB" sz="1600" dirty="0" smtClean="0"/>
              <a:t> in aerobic conditions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27584" y="2708920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(CH</a:t>
            </a:r>
            <a:r>
              <a:rPr lang="en-GB" b="1" baseline="-25000" dirty="0"/>
              <a:t>3</a:t>
            </a:r>
            <a:r>
              <a:rPr lang="en-GB" dirty="0"/>
              <a:t>)</a:t>
            </a:r>
            <a:r>
              <a:rPr lang="en-GB" b="1" baseline="-25000" dirty="0"/>
              <a:t>2</a:t>
            </a:r>
            <a:r>
              <a:rPr lang="en-GB" dirty="0"/>
              <a:t>NH + NAD(P)H + H</a:t>
            </a:r>
            <a:r>
              <a:rPr lang="en-GB" b="1" baseline="30000" dirty="0"/>
              <a:t>+</a:t>
            </a:r>
            <a:r>
              <a:rPr lang="en-GB" dirty="0"/>
              <a:t> + O</a:t>
            </a:r>
            <a:r>
              <a:rPr lang="en-GB" b="1" baseline="-25000" dirty="0"/>
              <a:t>2</a:t>
            </a:r>
            <a:r>
              <a:rPr lang="en-GB" dirty="0"/>
              <a:t> </a:t>
            </a:r>
            <a:r>
              <a:rPr lang="en-GB" dirty="0" smtClean="0"/>
              <a:t>                       CH</a:t>
            </a:r>
            <a:r>
              <a:rPr lang="en-GB" b="1" baseline="-25000" dirty="0" smtClean="0"/>
              <a:t>3</a:t>
            </a:r>
            <a:r>
              <a:rPr lang="en-GB" dirty="0" smtClean="0"/>
              <a:t>NH</a:t>
            </a:r>
            <a:r>
              <a:rPr lang="en-GB" b="1" baseline="-25000" dirty="0" smtClean="0"/>
              <a:t>2</a:t>
            </a:r>
            <a:r>
              <a:rPr lang="en-GB" dirty="0" smtClean="0"/>
              <a:t> +  HCHO </a:t>
            </a:r>
            <a:r>
              <a:rPr lang="en-GB" dirty="0"/>
              <a:t>+ NAD(P)</a:t>
            </a:r>
            <a:r>
              <a:rPr lang="en-GB" b="1" baseline="30000" dirty="0"/>
              <a:t>+</a:t>
            </a:r>
            <a:r>
              <a:rPr lang="en-GB" dirty="0"/>
              <a:t> + H</a:t>
            </a:r>
            <a:r>
              <a:rPr lang="en-GB" b="1" baseline="-25000" dirty="0"/>
              <a:t>2</a:t>
            </a:r>
            <a:r>
              <a:rPr lang="en-GB" dirty="0"/>
              <a:t>O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23928" y="2893586"/>
            <a:ext cx="79208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99592" y="3356992"/>
            <a:ext cx="75608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Dimethylamine</a:t>
            </a:r>
            <a:r>
              <a:rPr lang="en-GB" b="1" dirty="0" smtClean="0"/>
              <a:t> dehydrogenase  </a:t>
            </a:r>
            <a:r>
              <a:rPr lang="en-GB" sz="1600" dirty="0" smtClean="0"/>
              <a:t>Energy is available. </a:t>
            </a:r>
            <a:r>
              <a:rPr lang="en-GB" sz="1600" dirty="0" err="1" smtClean="0"/>
              <a:t>Meiberg</a:t>
            </a:r>
            <a:r>
              <a:rPr lang="en-GB" sz="1600" dirty="0" smtClean="0"/>
              <a:t> and Harder 1978.</a:t>
            </a:r>
          </a:p>
          <a:p>
            <a:r>
              <a:rPr lang="en-GB" sz="1600" dirty="0" smtClean="0"/>
              <a:t>In </a:t>
            </a:r>
            <a:r>
              <a:rPr lang="en-GB" sz="1600" i="1" dirty="0" err="1" smtClean="0"/>
              <a:t>Hyphomicrobium</a:t>
            </a:r>
            <a:r>
              <a:rPr lang="en-GB" sz="1600" dirty="0" smtClean="0"/>
              <a:t> during anaerobic growth with nitrate as electron acceptor.     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4221088"/>
            <a:ext cx="698477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(CH</a:t>
            </a:r>
            <a:r>
              <a:rPr lang="pt-BR" b="1" baseline="-25000" dirty="0"/>
              <a:t>3</a:t>
            </a:r>
            <a:r>
              <a:rPr lang="pt-BR" dirty="0"/>
              <a:t>)</a:t>
            </a:r>
            <a:r>
              <a:rPr lang="pt-BR" b="1" baseline="-25000" dirty="0"/>
              <a:t>2</a:t>
            </a:r>
            <a:r>
              <a:rPr lang="pt-BR" dirty="0"/>
              <a:t>NH + PMS + H</a:t>
            </a:r>
            <a:r>
              <a:rPr lang="pt-BR" b="1" baseline="-25000" dirty="0"/>
              <a:t>2</a:t>
            </a:r>
            <a:r>
              <a:rPr lang="pt-BR" dirty="0"/>
              <a:t>O </a:t>
            </a:r>
            <a:r>
              <a:rPr lang="pt-BR" dirty="0" smtClean="0"/>
              <a:t>                       CH</a:t>
            </a:r>
            <a:r>
              <a:rPr lang="pt-BR" b="1" baseline="-25000" dirty="0" smtClean="0"/>
              <a:t>3</a:t>
            </a:r>
            <a:r>
              <a:rPr lang="pt-BR" dirty="0" smtClean="0"/>
              <a:t>NH</a:t>
            </a:r>
            <a:r>
              <a:rPr lang="pt-BR" b="1" baseline="-25000" dirty="0" smtClean="0"/>
              <a:t>2</a:t>
            </a:r>
            <a:r>
              <a:rPr lang="pt-BR" dirty="0" smtClean="0"/>
              <a:t> </a:t>
            </a:r>
            <a:r>
              <a:rPr lang="pt-BR" dirty="0"/>
              <a:t>+ HCHO + </a:t>
            </a:r>
            <a:r>
              <a:rPr lang="pt-BR" dirty="0" smtClean="0"/>
              <a:t>PMSH</a:t>
            </a:r>
            <a:r>
              <a:rPr lang="pt-BR" b="1" baseline="-25000" dirty="0" smtClean="0"/>
              <a:t>2</a:t>
            </a:r>
          </a:p>
          <a:p>
            <a:endParaRPr lang="pt-BR" b="1" baseline="-25000" dirty="0"/>
          </a:p>
          <a:p>
            <a:r>
              <a:rPr lang="pt-BR" sz="1600" dirty="0" smtClean="0"/>
              <a:t>Similar to trimethylamine dehydrogenase. An unusual flavoprotein that interacts with electron transport chain before cytochrome b.</a:t>
            </a:r>
            <a:endParaRPr lang="en-GB" sz="16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410778" y="4405754"/>
            <a:ext cx="79208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58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4" t="14950" r="7841" b="9495"/>
          <a:stretch/>
        </p:blipFill>
        <p:spPr bwMode="auto">
          <a:xfrm>
            <a:off x="398271" y="116632"/>
            <a:ext cx="8021781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337383"/>
            <a:ext cx="325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Oxidation of methylated amines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5373216"/>
            <a:ext cx="84249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(a) </a:t>
            </a:r>
            <a:r>
              <a:rPr lang="en-GB" sz="1400" dirty="0" err="1" smtClean="0"/>
              <a:t>Tetramethylammonium</a:t>
            </a:r>
            <a:r>
              <a:rPr lang="en-GB" sz="1400" dirty="0" smtClean="0"/>
              <a:t> </a:t>
            </a:r>
            <a:r>
              <a:rPr lang="en-GB" sz="1400" dirty="0" err="1" smtClean="0"/>
              <a:t>monooxygenase</a:t>
            </a:r>
            <a:r>
              <a:rPr lang="en-GB" sz="1400" dirty="0"/>
              <a:t>; (b) </a:t>
            </a:r>
            <a:r>
              <a:rPr lang="en-GB" sz="1400" dirty="0" err="1"/>
              <a:t>trimethylamine</a:t>
            </a:r>
            <a:r>
              <a:rPr lang="en-GB" sz="1400" dirty="0"/>
              <a:t> dehydrogenase (in obligate </a:t>
            </a:r>
            <a:r>
              <a:rPr lang="en-GB" sz="1400" dirty="0" err="1"/>
              <a:t>methylotrophs</a:t>
            </a:r>
            <a:r>
              <a:rPr lang="en-GB" sz="1400" dirty="0"/>
              <a:t>); (c) </a:t>
            </a:r>
            <a:r>
              <a:rPr lang="en-GB" sz="1400" dirty="0" err="1"/>
              <a:t>trimethylamine</a:t>
            </a:r>
            <a:r>
              <a:rPr lang="en-GB" sz="1400" dirty="0"/>
              <a:t> </a:t>
            </a:r>
            <a:r>
              <a:rPr lang="en-GB" sz="1400" dirty="0" err="1"/>
              <a:t>monooxygenase</a:t>
            </a:r>
            <a:r>
              <a:rPr lang="en-GB" sz="1400" dirty="0"/>
              <a:t> (in facultative </a:t>
            </a:r>
            <a:r>
              <a:rPr lang="en-GB" sz="1400" dirty="0" err="1"/>
              <a:t>methylotrophs</a:t>
            </a:r>
            <a:r>
              <a:rPr lang="en-GB" sz="1400" dirty="0" smtClean="0"/>
              <a:t>); (</a:t>
            </a:r>
            <a:r>
              <a:rPr lang="en-GB" sz="1400" dirty="0"/>
              <a:t>d) </a:t>
            </a:r>
            <a:r>
              <a:rPr lang="en-GB" sz="1400" dirty="0" err="1"/>
              <a:t>trimethylamine</a:t>
            </a:r>
            <a:r>
              <a:rPr lang="en-GB" sz="1400" dirty="0"/>
              <a:t> TV-oxide </a:t>
            </a:r>
            <a:r>
              <a:rPr lang="en-GB" sz="1400" dirty="0" err="1"/>
              <a:t>demethylase</a:t>
            </a:r>
            <a:r>
              <a:rPr lang="en-GB" sz="1400" dirty="0"/>
              <a:t> (</a:t>
            </a:r>
            <a:r>
              <a:rPr lang="en-GB" sz="1400" dirty="0" err="1"/>
              <a:t>aldolase</a:t>
            </a:r>
            <a:r>
              <a:rPr lang="en-GB" sz="1400" dirty="0"/>
              <a:t>); (e) </a:t>
            </a:r>
            <a:r>
              <a:rPr lang="en-GB" sz="1400" dirty="0" err="1"/>
              <a:t>dimethylamine</a:t>
            </a:r>
            <a:r>
              <a:rPr lang="en-GB" sz="1400" dirty="0"/>
              <a:t> </a:t>
            </a:r>
            <a:r>
              <a:rPr lang="en-GB" sz="1400" dirty="0" err="1"/>
              <a:t>monooxygenase</a:t>
            </a:r>
            <a:r>
              <a:rPr lang="en-GB" sz="1400" dirty="0"/>
              <a:t> (all </a:t>
            </a:r>
            <a:r>
              <a:rPr lang="en-GB" sz="1400" dirty="0" err="1"/>
              <a:t>methylotrophs</a:t>
            </a:r>
            <a:r>
              <a:rPr lang="en-GB" sz="1400" dirty="0"/>
              <a:t>); (f) </a:t>
            </a:r>
            <a:r>
              <a:rPr lang="en-GB" sz="1400" dirty="0" err="1"/>
              <a:t>dimethylamine</a:t>
            </a:r>
            <a:r>
              <a:rPr lang="en-GB" sz="1400" dirty="0"/>
              <a:t> dehydrogenase</a:t>
            </a:r>
          </a:p>
          <a:p>
            <a:r>
              <a:rPr lang="en-GB" sz="1400" dirty="0"/>
              <a:t>(anaerobic </a:t>
            </a:r>
            <a:r>
              <a:rPr lang="en-GB" sz="1400" i="1" dirty="0" err="1"/>
              <a:t>Hyphomicrobia</a:t>
            </a:r>
            <a:r>
              <a:rPr lang="en-GB" sz="1400" i="1" dirty="0"/>
              <a:t>); </a:t>
            </a:r>
            <a:r>
              <a:rPr lang="en-GB" sz="1400" dirty="0"/>
              <a:t>(g) amine oxidase (in </a:t>
            </a:r>
            <a:r>
              <a:rPr lang="en-GB" sz="1400" i="1" dirty="0" err="1"/>
              <a:t>Arthrobacter</a:t>
            </a:r>
            <a:r>
              <a:rPr lang="en-GB" sz="1400" i="1" dirty="0"/>
              <a:t> </a:t>
            </a:r>
            <a:r>
              <a:rPr lang="en-GB" sz="1400" dirty="0"/>
              <a:t>and </a:t>
            </a:r>
            <a:r>
              <a:rPr lang="en-GB" sz="1400" dirty="0" err="1"/>
              <a:t>methazotrophic</a:t>
            </a:r>
            <a:r>
              <a:rPr lang="en-GB" sz="1400" dirty="0"/>
              <a:t> yeasts); (h) methylamine dehydrogenase; (</a:t>
            </a:r>
            <a:r>
              <a:rPr lang="en-GB" sz="1400" dirty="0" err="1"/>
              <a:t>i</a:t>
            </a:r>
            <a:r>
              <a:rPr lang="en-GB" sz="1400" dirty="0"/>
              <a:t>) N</a:t>
            </a:r>
            <a:r>
              <a:rPr lang="en-GB" sz="1400" dirty="0" smtClean="0"/>
              <a:t>-</a:t>
            </a:r>
            <a:r>
              <a:rPr lang="en-GB" sz="1400" dirty="0" err="1" smtClean="0"/>
              <a:t>methylglutamate</a:t>
            </a:r>
            <a:r>
              <a:rPr lang="en-GB" sz="1400" dirty="0" smtClean="0"/>
              <a:t> synthase</a:t>
            </a:r>
            <a:r>
              <a:rPr lang="en-GB" sz="1400" dirty="0"/>
              <a:t>; (j) and (k) N</a:t>
            </a:r>
            <a:r>
              <a:rPr lang="en-GB" sz="1400" dirty="0" smtClean="0"/>
              <a:t>-</a:t>
            </a:r>
            <a:r>
              <a:rPr lang="en-GB" sz="1400" dirty="0" err="1" smtClean="0"/>
              <a:t>methylglutamate</a:t>
            </a:r>
            <a:r>
              <a:rPr lang="en-GB" sz="1400" dirty="0" smtClean="0"/>
              <a:t> </a:t>
            </a:r>
            <a:r>
              <a:rPr lang="en-GB" sz="1400" dirty="0"/>
              <a:t>dehydrogenases.</a:t>
            </a:r>
          </a:p>
        </p:txBody>
      </p:sp>
    </p:spTree>
    <p:extLst>
      <p:ext uri="{BB962C8B-B14F-4D97-AF65-F5344CB8AC3E}">
        <p14:creationId xmlns:p14="http://schemas.microsoft.com/office/powerpoint/2010/main" val="33717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0466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Distribution of routes for oxidation of methylated amines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08720"/>
            <a:ext cx="86409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Trimethylamine</a:t>
            </a:r>
            <a:endParaRPr lang="en-GB" b="1" dirty="0" smtClean="0"/>
          </a:p>
          <a:p>
            <a:r>
              <a:rPr lang="en-GB" sz="1600" dirty="0" smtClean="0"/>
              <a:t>NAD-independent TMN dehydrogenase: </a:t>
            </a:r>
            <a:r>
              <a:rPr lang="en-GB" sz="1400" dirty="0" smtClean="0"/>
              <a:t>Obligate </a:t>
            </a:r>
            <a:r>
              <a:rPr lang="en-GB" sz="1400" dirty="0" err="1" smtClean="0"/>
              <a:t>methylotrophs</a:t>
            </a:r>
            <a:r>
              <a:rPr lang="en-GB" sz="1400" dirty="0" smtClean="0"/>
              <a:t> (</a:t>
            </a:r>
            <a:r>
              <a:rPr lang="en-GB" sz="1400" dirty="0" err="1" smtClean="0"/>
              <a:t>eg</a:t>
            </a:r>
            <a:r>
              <a:rPr lang="en-GB" sz="1400" dirty="0" smtClean="0"/>
              <a:t> </a:t>
            </a:r>
            <a:r>
              <a:rPr lang="en-GB" sz="1400" i="1" dirty="0" err="1" smtClean="0"/>
              <a:t>Methylophilus</a:t>
            </a:r>
            <a:r>
              <a:rPr lang="en-GB" sz="1400" dirty="0" smtClean="0"/>
              <a:t>) and </a:t>
            </a:r>
            <a:r>
              <a:rPr lang="en-GB" sz="1400" i="1" dirty="0" err="1" smtClean="0"/>
              <a:t>Hyphomicrobium</a:t>
            </a:r>
            <a:endParaRPr lang="en-GB" sz="1400" i="1" dirty="0"/>
          </a:p>
          <a:p>
            <a:r>
              <a:rPr lang="en-GB" sz="1600" dirty="0" smtClean="0"/>
              <a:t>Mono-</a:t>
            </a:r>
            <a:r>
              <a:rPr lang="en-GB" sz="1600" dirty="0" err="1" smtClean="0"/>
              <a:t>oxygenase</a:t>
            </a:r>
            <a:r>
              <a:rPr lang="en-GB" sz="1600" dirty="0" smtClean="0"/>
              <a:t> system:  All other </a:t>
            </a:r>
            <a:r>
              <a:rPr lang="en-GB" sz="1600" dirty="0" err="1" smtClean="0"/>
              <a:t>methylotrophs</a:t>
            </a:r>
            <a:r>
              <a:rPr lang="en-GB" sz="1600" dirty="0" smtClean="0"/>
              <a:t> including </a:t>
            </a:r>
            <a:r>
              <a:rPr lang="en-GB" sz="1600" i="1" dirty="0" smtClean="0"/>
              <a:t>Bacillus</a:t>
            </a:r>
            <a:r>
              <a:rPr lang="en-GB" sz="1600" dirty="0" smtClean="0"/>
              <a:t>    </a:t>
            </a:r>
          </a:p>
          <a:p>
            <a:r>
              <a:rPr lang="en-GB" sz="1600" i="1" dirty="0" smtClean="0"/>
              <a:t>      </a:t>
            </a:r>
            <a:endParaRPr lang="en-GB" sz="1600" i="1" dirty="0"/>
          </a:p>
          <a:p>
            <a:r>
              <a:rPr lang="en-GB" b="1" dirty="0" err="1" smtClean="0"/>
              <a:t>Dimethylamine</a:t>
            </a:r>
            <a:endParaRPr lang="en-GB" b="1" dirty="0" smtClean="0"/>
          </a:p>
          <a:p>
            <a:r>
              <a:rPr lang="en-GB" sz="1600" dirty="0" smtClean="0"/>
              <a:t>Mono-</a:t>
            </a:r>
            <a:r>
              <a:rPr lang="en-GB" sz="1600" dirty="0" err="1" smtClean="0"/>
              <a:t>oxygenase</a:t>
            </a:r>
            <a:r>
              <a:rPr lang="en-GB" sz="1600" dirty="0" smtClean="0"/>
              <a:t>: All aerobic </a:t>
            </a:r>
            <a:r>
              <a:rPr lang="en-GB" sz="1600" dirty="0" err="1" smtClean="0"/>
              <a:t>methylotrophs</a:t>
            </a:r>
            <a:r>
              <a:rPr lang="en-GB" sz="1600" dirty="0" smtClean="0"/>
              <a:t> including </a:t>
            </a:r>
            <a:r>
              <a:rPr lang="en-GB" sz="1600" i="1" dirty="0" err="1" smtClean="0"/>
              <a:t>Hyphomicrobium</a:t>
            </a:r>
            <a:r>
              <a:rPr lang="en-GB" sz="1600" dirty="0" smtClean="0"/>
              <a:t> growing aerobically</a:t>
            </a:r>
          </a:p>
          <a:p>
            <a:r>
              <a:rPr lang="en-GB" sz="1600" dirty="0" err="1" smtClean="0"/>
              <a:t>Dimethylamine</a:t>
            </a:r>
            <a:r>
              <a:rPr lang="en-GB" sz="1600" dirty="0" smtClean="0"/>
              <a:t> dehydrogenase: </a:t>
            </a:r>
            <a:r>
              <a:rPr lang="en-GB" sz="1600" i="1" dirty="0" err="1" smtClean="0"/>
              <a:t>Hyphomicrobium</a:t>
            </a:r>
            <a:r>
              <a:rPr lang="en-GB" sz="1600" dirty="0" smtClean="0"/>
              <a:t> growing anaerobically</a:t>
            </a:r>
          </a:p>
          <a:p>
            <a:endParaRPr lang="en-GB" sz="1600" dirty="0"/>
          </a:p>
          <a:p>
            <a:r>
              <a:rPr lang="en-GB" b="1" dirty="0" smtClean="0"/>
              <a:t>Methylamine</a:t>
            </a:r>
          </a:p>
          <a:p>
            <a:r>
              <a:rPr lang="en-GB" sz="1600" dirty="0" smtClean="0"/>
              <a:t>There are three types of system. </a:t>
            </a:r>
          </a:p>
          <a:p>
            <a:r>
              <a:rPr lang="en-GB" sz="1600" dirty="0" smtClean="0"/>
              <a:t>Methylamine dehydrogenase (MD); Methylamine oxidase (MO); N-</a:t>
            </a:r>
            <a:r>
              <a:rPr lang="en-GB" sz="1600" dirty="0" err="1" smtClean="0"/>
              <a:t>methylglutamate</a:t>
            </a:r>
            <a:r>
              <a:rPr lang="en-GB" sz="1600" dirty="0" smtClean="0"/>
              <a:t>-linked (NMG) </a:t>
            </a:r>
          </a:p>
          <a:p>
            <a:endParaRPr lang="en-GB" sz="1600" dirty="0" smtClean="0"/>
          </a:p>
          <a:p>
            <a:r>
              <a:rPr lang="en-GB" sz="1600" dirty="0" smtClean="0"/>
              <a:t>Most obligate </a:t>
            </a:r>
            <a:r>
              <a:rPr lang="en-GB" sz="1600" dirty="0" err="1" smtClean="0"/>
              <a:t>methylotrophs</a:t>
            </a:r>
            <a:r>
              <a:rPr lang="en-GB" sz="1600" dirty="0" smtClean="0"/>
              <a:t>	MD</a:t>
            </a:r>
          </a:p>
          <a:p>
            <a:r>
              <a:rPr lang="en-GB" sz="1600" dirty="0"/>
              <a:t>Facultative autotrophs 	MD</a:t>
            </a:r>
          </a:p>
          <a:p>
            <a:r>
              <a:rPr lang="en-GB" sz="1600" dirty="0"/>
              <a:t>Pink facultative </a:t>
            </a:r>
            <a:r>
              <a:rPr lang="en-GB" sz="1600" dirty="0" err="1"/>
              <a:t>methylotrophs</a:t>
            </a:r>
            <a:r>
              <a:rPr lang="en-GB" sz="1600" dirty="0"/>
              <a:t>	MD or NAD-dependent  or  NAD-independent NMG dehydrogenase</a:t>
            </a:r>
          </a:p>
          <a:p>
            <a:r>
              <a:rPr lang="en-GB" sz="1600" dirty="0"/>
              <a:t>Non-pigmented pseudomonads   NAD-independent NMG dehydrogenase</a:t>
            </a:r>
          </a:p>
          <a:p>
            <a:r>
              <a:rPr lang="en-GB" sz="1600" i="1" dirty="0" err="1"/>
              <a:t>Hyphomicrobia</a:t>
            </a:r>
            <a:r>
              <a:rPr lang="en-GB" sz="1600" i="1" dirty="0"/>
              <a:t> 		</a:t>
            </a:r>
            <a:r>
              <a:rPr lang="en-GB" sz="1600" dirty="0"/>
              <a:t>NAD-dependent  or  NAD-independent NMG dehydrogenase </a:t>
            </a:r>
          </a:p>
          <a:p>
            <a:r>
              <a:rPr lang="en-GB" sz="1600" i="1" dirty="0" err="1" smtClean="0"/>
              <a:t>Arthrobacter</a:t>
            </a:r>
            <a:r>
              <a:rPr lang="en-GB" sz="1600" i="1" dirty="0" smtClean="0"/>
              <a:t> </a:t>
            </a:r>
            <a:r>
              <a:rPr lang="en-GB" sz="1600" dirty="0" smtClean="0"/>
              <a:t>and yeasts	MO</a:t>
            </a:r>
          </a:p>
          <a:p>
            <a:endParaRPr lang="en-GB" sz="1600" dirty="0"/>
          </a:p>
          <a:p>
            <a:r>
              <a:rPr lang="en-GB" sz="1600" dirty="0" smtClean="0"/>
              <a:t>NOTE: Some bacteria may have more than one system but this has rarely been tested.</a:t>
            </a:r>
          </a:p>
          <a:p>
            <a:r>
              <a:rPr lang="en-GB" sz="1600" dirty="0" smtClean="0"/>
              <a:t>There is no correlation between the system for </a:t>
            </a:r>
            <a:r>
              <a:rPr lang="en-GB" sz="1600" dirty="0" err="1" smtClean="0"/>
              <a:t>methyamine</a:t>
            </a:r>
            <a:r>
              <a:rPr lang="en-GB" sz="1600" dirty="0" smtClean="0"/>
              <a:t> oxidation  and assimilation pathway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368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1338</Words>
  <Application>Microsoft Office PowerPoint</Application>
  <PresentationFormat>On-screen Show (4:3)</PresentationFormat>
  <Paragraphs>150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Electron transport during methylamine oxidation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30</cp:revision>
  <dcterms:created xsi:type="dcterms:W3CDTF">2013-05-15T12:39:56Z</dcterms:created>
  <dcterms:modified xsi:type="dcterms:W3CDTF">2013-05-19T11:48:41Z</dcterms:modified>
</cp:coreProperties>
</file>